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6" r:id="rId3"/>
    <p:sldId id="257" r:id="rId4"/>
    <p:sldId id="258" r:id="rId5"/>
    <p:sldId id="259" r:id="rId6"/>
    <p:sldId id="260" r:id="rId7"/>
    <p:sldId id="261" r:id="rId8"/>
    <p:sldId id="266" r:id="rId9"/>
    <p:sldId id="263" r:id="rId10"/>
    <p:sldId id="262" r:id="rId11"/>
    <p:sldId id="264" r:id="rId12"/>
    <p:sldId id="265" r:id="rId1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nTime" panose="020B7200000000000000" pitchFamily="34" charset="0"/>
        <a:ea typeface="+mn-ea"/>
        <a:cs typeface="+mn-cs"/>
      </a:defRPr>
    </a:lvl5pPr>
    <a:lvl6pPr marL="2286000" algn="l" defTabSz="914400" rtl="0" eaLnBrk="1" latinLnBrk="0" hangingPunct="1">
      <a:defRPr sz="2400" kern="1200">
        <a:solidFill>
          <a:schemeClr val="tx1"/>
        </a:solidFill>
        <a:latin typeface=".VnTime" panose="020B7200000000000000" pitchFamily="34" charset="0"/>
        <a:ea typeface="+mn-ea"/>
        <a:cs typeface="+mn-cs"/>
      </a:defRPr>
    </a:lvl6pPr>
    <a:lvl7pPr marL="2743200" algn="l" defTabSz="914400" rtl="0" eaLnBrk="1" latinLnBrk="0" hangingPunct="1">
      <a:defRPr sz="2400" kern="1200">
        <a:solidFill>
          <a:schemeClr val="tx1"/>
        </a:solidFill>
        <a:latin typeface=".VnTime" panose="020B7200000000000000" pitchFamily="34" charset="0"/>
        <a:ea typeface="+mn-ea"/>
        <a:cs typeface="+mn-cs"/>
      </a:defRPr>
    </a:lvl7pPr>
    <a:lvl8pPr marL="3200400" algn="l" defTabSz="914400" rtl="0" eaLnBrk="1" latinLnBrk="0" hangingPunct="1">
      <a:defRPr sz="2400" kern="1200">
        <a:solidFill>
          <a:schemeClr val="tx1"/>
        </a:solidFill>
        <a:latin typeface=".VnTime" panose="020B7200000000000000" pitchFamily="34" charset="0"/>
        <a:ea typeface="+mn-ea"/>
        <a:cs typeface="+mn-cs"/>
      </a:defRPr>
    </a:lvl8pPr>
    <a:lvl9pPr marL="3657600" algn="l" defTabSz="914400" rtl="0" eaLnBrk="1" latinLnBrk="0" hangingPunct="1">
      <a:defRPr sz="2400" kern="1200">
        <a:solidFill>
          <a:schemeClr val="tx1"/>
        </a:solidFill>
        <a:latin typeface=".VnTime" panose="020B7200000000000000"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4AB123-85C8-4939-8DCC-B5CB231B14F4}" type="slidenum">
              <a:rPr lang="en-US"/>
              <a:pPr>
                <a:defRPr/>
              </a:pPr>
              <a:t>‹#›</a:t>
            </a:fld>
            <a:endParaRPr lang="en-US"/>
          </a:p>
        </p:txBody>
      </p:sp>
    </p:spTree>
    <p:extLst>
      <p:ext uri="{BB962C8B-B14F-4D97-AF65-F5344CB8AC3E}">
        <p14:creationId xmlns:p14="http://schemas.microsoft.com/office/powerpoint/2010/main" val="824743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D0DC2E-5957-43F3-AF3A-16E3BF3CDC31}" type="slidenum">
              <a:rPr lang="en-US"/>
              <a:pPr>
                <a:defRPr/>
              </a:pPr>
              <a:t>‹#›</a:t>
            </a:fld>
            <a:endParaRPr lang="en-US"/>
          </a:p>
        </p:txBody>
      </p:sp>
    </p:spTree>
    <p:extLst>
      <p:ext uri="{BB962C8B-B14F-4D97-AF65-F5344CB8AC3E}">
        <p14:creationId xmlns:p14="http://schemas.microsoft.com/office/powerpoint/2010/main" val="1909461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2C4F3-5A92-4EC0-9376-EC482E8C8A5A}" type="slidenum">
              <a:rPr lang="en-US"/>
              <a:pPr>
                <a:defRPr/>
              </a:pPr>
              <a:t>‹#›</a:t>
            </a:fld>
            <a:endParaRPr lang="en-US"/>
          </a:p>
        </p:txBody>
      </p:sp>
    </p:spTree>
    <p:extLst>
      <p:ext uri="{BB962C8B-B14F-4D97-AF65-F5344CB8AC3E}">
        <p14:creationId xmlns:p14="http://schemas.microsoft.com/office/powerpoint/2010/main" val="1722280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57802C-1290-49D5-8365-D6B033987733}" type="slidenum">
              <a:rPr lang="en-US"/>
              <a:pPr>
                <a:defRPr/>
              </a:pPr>
              <a:t>‹#›</a:t>
            </a:fld>
            <a:endParaRPr lang="en-US"/>
          </a:p>
        </p:txBody>
      </p:sp>
    </p:spTree>
    <p:extLst>
      <p:ext uri="{BB962C8B-B14F-4D97-AF65-F5344CB8AC3E}">
        <p14:creationId xmlns:p14="http://schemas.microsoft.com/office/powerpoint/2010/main" val="3155779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8BF5BC-C241-4292-8E50-1ED980F77F9B}" type="slidenum">
              <a:rPr lang="en-US"/>
              <a:pPr>
                <a:defRPr/>
              </a:pPr>
              <a:t>‹#›</a:t>
            </a:fld>
            <a:endParaRPr lang="en-US"/>
          </a:p>
        </p:txBody>
      </p:sp>
    </p:spTree>
    <p:extLst>
      <p:ext uri="{BB962C8B-B14F-4D97-AF65-F5344CB8AC3E}">
        <p14:creationId xmlns:p14="http://schemas.microsoft.com/office/powerpoint/2010/main" val="3390303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5B46E0-3292-4C3A-B9C1-BAA422267B34}" type="slidenum">
              <a:rPr lang="en-US"/>
              <a:pPr>
                <a:defRPr/>
              </a:pPr>
              <a:t>‹#›</a:t>
            </a:fld>
            <a:endParaRPr lang="en-US"/>
          </a:p>
        </p:txBody>
      </p:sp>
    </p:spTree>
    <p:extLst>
      <p:ext uri="{BB962C8B-B14F-4D97-AF65-F5344CB8AC3E}">
        <p14:creationId xmlns:p14="http://schemas.microsoft.com/office/powerpoint/2010/main" val="1950029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5C4089B-1938-4114-B232-F81CA0D53721}" type="slidenum">
              <a:rPr lang="en-US"/>
              <a:pPr>
                <a:defRPr/>
              </a:pPr>
              <a:t>‹#›</a:t>
            </a:fld>
            <a:endParaRPr lang="en-US"/>
          </a:p>
        </p:txBody>
      </p:sp>
    </p:spTree>
    <p:extLst>
      <p:ext uri="{BB962C8B-B14F-4D97-AF65-F5344CB8AC3E}">
        <p14:creationId xmlns:p14="http://schemas.microsoft.com/office/powerpoint/2010/main" val="2653362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E784D13-462E-4CFC-AC1D-0D3D18421F03}" type="slidenum">
              <a:rPr lang="en-US"/>
              <a:pPr>
                <a:defRPr/>
              </a:pPr>
              <a:t>‹#›</a:t>
            </a:fld>
            <a:endParaRPr lang="en-US"/>
          </a:p>
        </p:txBody>
      </p:sp>
    </p:spTree>
    <p:extLst>
      <p:ext uri="{BB962C8B-B14F-4D97-AF65-F5344CB8AC3E}">
        <p14:creationId xmlns:p14="http://schemas.microsoft.com/office/powerpoint/2010/main" val="3283147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632FDE3-942F-4F09-B32C-2D9DECE55D46}" type="slidenum">
              <a:rPr lang="en-US"/>
              <a:pPr>
                <a:defRPr/>
              </a:pPr>
              <a:t>‹#›</a:t>
            </a:fld>
            <a:endParaRPr lang="en-US"/>
          </a:p>
        </p:txBody>
      </p:sp>
    </p:spTree>
    <p:extLst>
      <p:ext uri="{BB962C8B-B14F-4D97-AF65-F5344CB8AC3E}">
        <p14:creationId xmlns:p14="http://schemas.microsoft.com/office/powerpoint/2010/main" val="2818566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0196D1-89DE-48A7-AA0A-589A76285E5F}" type="slidenum">
              <a:rPr lang="en-US"/>
              <a:pPr>
                <a:defRPr/>
              </a:pPr>
              <a:t>‹#›</a:t>
            </a:fld>
            <a:endParaRPr lang="en-US"/>
          </a:p>
        </p:txBody>
      </p:sp>
    </p:spTree>
    <p:extLst>
      <p:ext uri="{BB962C8B-B14F-4D97-AF65-F5344CB8AC3E}">
        <p14:creationId xmlns:p14="http://schemas.microsoft.com/office/powerpoint/2010/main" val="121814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C127AE-E630-40C0-94B1-05D5A4032838}" type="slidenum">
              <a:rPr lang="en-US"/>
              <a:pPr>
                <a:defRPr/>
              </a:pPr>
              <a:t>‹#›</a:t>
            </a:fld>
            <a:endParaRPr lang="en-US"/>
          </a:p>
        </p:txBody>
      </p:sp>
    </p:spTree>
    <p:extLst>
      <p:ext uri="{BB962C8B-B14F-4D97-AF65-F5344CB8AC3E}">
        <p14:creationId xmlns:p14="http://schemas.microsoft.com/office/powerpoint/2010/main" val="3141799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CCFF"/>
            </a:gs>
            <a:gs pos="50000">
              <a:schemeClr val="bg1"/>
            </a:gs>
            <a:gs pos="100000">
              <a:srgbClr val="99CC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atin typeface="+mn-lt"/>
              </a:defRPr>
            </a:lvl1pPr>
          </a:lstStyle>
          <a:p>
            <a:pPr>
              <a:defRPr/>
            </a:pPr>
            <a:fld id="{1CDA5889-A7B7-4FAB-ADB9-0F80583DFE3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oleObject" Target="../embeddings/oleObject2.bin"/><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4.bin"/><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png"/><Relationship Id="rId5" Type="http://schemas.openxmlformats.org/officeDocument/2006/relationships/oleObject" Target="../embeddings/oleObject6.bin"/><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png"/><Relationship Id="rId5" Type="http://schemas.openxmlformats.org/officeDocument/2006/relationships/oleObject" Target="../embeddings/oleObject8.bin"/><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762000" y="914400"/>
            <a:ext cx="73152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VnTime" panose="020B7200000000000000" pitchFamily="34" charset="0"/>
              </a:defRPr>
            </a:lvl1pPr>
            <a:lvl2pPr marL="742950" indent="-285750">
              <a:defRPr sz="2400">
                <a:solidFill>
                  <a:schemeClr val="tx1"/>
                </a:solidFill>
                <a:latin typeface=".VnTime" panose="020B7200000000000000" pitchFamily="34" charset="0"/>
              </a:defRPr>
            </a:lvl2pPr>
            <a:lvl3pPr marL="1143000" indent="-228600">
              <a:defRPr sz="2400">
                <a:solidFill>
                  <a:schemeClr val="tx1"/>
                </a:solidFill>
                <a:latin typeface=".VnTime" panose="020B7200000000000000" pitchFamily="34" charset="0"/>
              </a:defRPr>
            </a:lvl3pPr>
            <a:lvl4pPr marL="1600200" indent="-228600">
              <a:defRPr sz="2400">
                <a:solidFill>
                  <a:schemeClr val="tx1"/>
                </a:solidFill>
                <a:latin typeface=".VnTime" panose="020B7200000000000000" pitchFamily="34" charset="0"/>
              </a:defRPr>
            </a:lvl4pPr>
            <a:lvl5pPr marL="2057400" indent="-22860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algn="ctr" eaLnBrk="1" hangingPunct="1">
              <a:spcBef>
                <a:spcPct val="50000"/>
              </a:spcBef>
            </a:pPr>
            <a:r>
              <a:rPr lang="en-US" altLang="en-US" sz="4000" b="1" dirty="0">
                <a:solidFill>
                  <a:srgbClr val="FF0000"/>
                </a:solidFill>
                <a:latin typeface="Times New Roman" panose="02020603050405020304" pitchFamily="18" charset="0"/>
              </a:rPr>
              <a:t>HƯỚNG DẪN THÍ NGHIỆM                 VÀ THỰC HÀNH:                               </a:t>
            </a:r>
            <a:r>
              <a:rPr lang="en-US" altLang="en-US" sz="4000" b="1" dirty="0" err="1">
                <a:solidFill>
                  <a:srgbClr val="FF0000"/>
                </a:solidFill>
                <a:latin typeface="Times New Roman" panose="02020603050405020304" pitchFamily="18" charset="0"/>
              </a:rPr>
              <a:t>Khảo</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sát</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chuyển</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động</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rơi</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tự</a:t>
            </a:r>
            <a:r>
              <a:rPr lang="en-US" altLang="en-US" sz="4000" b="1" dirty="0">
                <a:solidFill>
                  <a:srgbClr val="FF0000"/>
                </a:solidFill>
                <a:latin typeface="Times New Roman" panose="02020603050405020304" pitchFamily="18" charset="0"/>
              </a:rPr>
              <a:t> do                                </a:t>
            </a:r>
            <a:r>
              <a:rPr lang="en-US" altLang="en-US" sz="4000" b="1" dirty="0" err="1">
                <a:solidFill>
                  <a:srgbClr val="FF0000"/>
                </a:solidFill>
                <a:latin typeface="Times New Roman" panose="02020603050405020304" pitchFamily="18" charset="0"/>
              </a:rPr>
              <a:t>và</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đo</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gia</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tốc</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rơi</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tự</a:t>
            </a:r>
            <a:r>
              <a:rPr lang="en-US" altLang="en-US" sz="4000" b="1" dirty="0">
                <a:solidFill>
                  <a:srgbClr val="FF0000"/>
                </a:solidFill>
                <a:latin typeface="Times New Roman" panose="02020603050405020304" pitchFamily="18" charset="0"/>
              </a:rPr>
              <a:t> do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2"/>
          <p:cNvSpPr>
            <a:spLocks noChangeArrowheads="1"/>
          </p:cNvSpPr>
          <p:nvPr/>
        </p:nvSpPr>
        <p:spPr bwMode="auto">
          <a:xfrm>
            <a:off x="0" y="2681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VnTime" panose="020B7200000000000000" pitchFamily="34" charset="0"/>
              </a:defRPr>
            </a:lvl1pPr>
            <a:lvl2pPr marL="742950" indent="-285750">
              <a:defRPr sz="2400">
                <a:solidFill>
                  <a:schemeClr val="tx1"/>
                </a:solidFill>
                <a:latin typeface=".VnTime" panose="020B7200000000000000" pitchFamily="34" charset="0"/>
              </a:defRPr>
            </a:lvl2pPr>
            <a:lvl3pPr marL="1143000" indent="-228600">
              <a:defRPr sz="2400">
                <a:solidFill>
                  <a:schemeClr val="tx1"/>
                </a:solidFill>
                <a:latin typeface=".VnTime" panose="020B7200000000000000" pitchFamily="34" charset="0"/>
              </a:defRPr>
            </a:lvl3pPr>
            <a:lvl4pPr marL="1600200" indent="-228600">
              <a:defRPr sz="2400">
                <a:solidFill>
                  <a:schemeClr val="tx1"/>
                </a:solidFill>
                <a:latin typeface=".VnTime" panose="020B7200000000000000" pitchFamily="34" charset="0"/>
              </a:defRPr>
            </a:lvl4pPr>
            <a:lvl5pPr marL="2057400" indent="-22860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endParaRPr lang="en-US" altLang="en-US"/>
          </a:p>
        </p:txBody>
      </p:sp>
      <p:graphicFrame>
        <p:nvGraphicFramePr>
          <p:cNvPr id="11267" name="Object 11"/>
          <p:cNvGraphicFramePr>
            <a:graphicFrameLocks noChangeAspect="1"/>
          </p:cNvGraphicFramePr>
          <p:nvPr/>
        </p:nvGraphicFramePr>
        <p:xfrm>
          <a:off x="368300" y="876300"/>
          <a:ext cx="9055100" cy="5283200"/>
        </p:xfrm>
        <a:graphic>
          <a:graphicData uri="http://schemas.openxmlformats.org/presentationml/2006/ole">
            <mc:AlternateContent xmlns:mc="http://schemas.openxmlformats.org/markup-compatibility/2006">
              <mc:Choice xmlns:v="urn:schemas-microsoft-com:vml" Requires="v">
                <p:oleObj spid="_x0000_s11270" name="Worksheet" r:id="rId3" imgW="5762549" imgH="3305251" progId="Excel.Sheet.8">
                  <p:embed/>
                </p:oleObj>
              </mc:Choice>
              <mc:Fallback>
                <p:oleObj name="Worksheet" r:id="rId3" imgW="5762549" imgH="3305251" progId="Excel.Sheet.8">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00" y="876300"/>
                        <a:ext cx="9055100"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68" name="Text Box 14"/>
          <p:cNvSpPr txBox="1">
            <a:spLocks noChangeArrowheads="1"/>
          </p:cNvSpPr>
          <p:nvPr/>
        </p:nvSpPr>
        <p:spPr bwMode="auto">
          <a:xfrm>
            <a:off x="1981200" y="127000"/>
            <a:ext cx="472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VnTime" panose="020B7200000000000000" pitchFamily="34" charset="0"/>
              </a:defRPr>
            </a:lvl1pPr>
            <a:lvl2pPr marL="742950" indent="-285750">
              <a:defRPr sz="2400">
                <a:solidFill>
                  <a:schemeClr val="tx1"/>
                </a:solidFill>
                <a:latin typeface=".VnTime" panose="020B7200000000000000" pitchFamily="34" charset="0"/>
              </a:defRPr>
            </a:lvl2pPr>
            <a:lvl3pPr marL="1143000" indent="-228600">
              <a:defRPr sz="2400">
                <a:solidFill>
                  <a:schemeClr val="tx1"/>
                </a:solidFill>
                <a:latin typeface=".VnTime" panose="020B7200000000000000" pitchFamily="34" charset="0"/>
              </a:defRPr>
            </a:lvl3pPr>
            <a:lvl4pPr marL="1600200" indent="-228600">
              <a:defRPr sz="2400">
                <a:solidFill>
                  <a:schemeClr val="tx1"/>
                </a:solidFill>
                <a:latin typeface=".VnTime" panose="020B7200000000000000" pitchFamily="34" charset="0"/>
              </a:defRPr>
            </a:lvl4pPr>
            <a:lvl5pPr marL="2057400" indent="-22860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spcBef>
                <a:spcPct val="50000"/>
              </a:spcBef>
            </a:pPr>
            <a:r>
              <a:rPr lang="en-US" altLang="en-US" sz="2800">
                <a:latin typeface="Times New Roman" panose="02020603050405020304" pitchFamily="18" charset="0"/>
              </a:rPr>
              <a:t>Kết quả TN và đồ thị s = s(t)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2681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VnTime" panose="020B7200000000000000" pitchFamily="34" charset="0"/>
              </a:defRPr>
            </a:lvl1pPr>
            <a:lvl2pPr marL="742950" indent="-285750">
              <a:defRPr sz="2400">
                <a:solidFill>
                  <a:schemeClr val="tx1"/>
                </a:solidFill>
                <a:latin typeface=".VnTime" panose="020B7200000000000000" pitchFamily="34" charset="0"/>
              </a:defRPr>
            </a:lvl2pPr>
            <a:lvl3pPr marL="1143000" indent="-228600">
              <a:defRPr sz="2400">
                <a:solidFill>
                  <a:schemeClr val="tx1"/>
                </a:solidFill>
                <a:latin typeface=".VnTime" panose="020B7200000000000000" pitchFamily="34" charset="0"/>
              </a:defRPr>
            </a:lvl3pPr>
            <a:lvl4pPr marL="1600200" indent="-228600">
              <a:defRPr sz="2400">
                <a:solidFill>
                  <a:schemeClr val="tx1"/>
                </a:solidFill>
                <a:latin typeface=".VnTime" panose="020B7200000000000000" pitchFamily="34" charset="0"/>
              </a:defRPr>
            </a:lvl4pPr>
            <a:lvl5pPr marL="2057400" indent="-22860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endParaRPr lang="en-US" altLang="en-US"/>
          </a:p>
        </p:txBody>
      </p:sp>
      <p:graphicFrame>
        <p:nvGraphicFramePr>
          <p:cNvPr id="12291" name="Object 3"/>
          <p:cNvGraphicFramePr>
            <a:graphicFrameLocks noChangeAspect="1"/>
          </p:cNvGraphicFramePr>
          <p:nvPr/>
        </p:nvGraphicFramePr>
        <p:xfrm>
          <a:off x="381000" y="685800"/>
          <a:ext cx="8953500" cy="5638800"/>
        </p:xfrm>
        <a:graphic>
          <a:graphicData uri="http://schemas.openxmlformats.org/presentationml/2006/ole">
            <mc:AlternateContent xmlns:mc="http://schemas.openxmlformats.org/markup-compatibility/2006">
              <mc:Choice xmlns:v="urn:schemas-microsoft-com:vml" Requires="v">
                <p:oleObj spid="_x0000_s12294" name="Worksheet" r:id="rId3" imgW="5696102" imgH="3533851" progId="Excel.Sheet.8">
                  <p:embed/>
                </p:oleObj>
              </mc:Choice>
              <mc:Fallback>
                <p:oleObj name="Worksheet" r:id="rId3" imgW="5696102" imgH="3533851" progId="Excel.Shee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685800"/>
                        <a:ext cx="89535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92" name="Text Box 4"/>
          <p:cNvSpPr txBox="1">
            <a:spLocks noChangeArrowheads="1"/>
          </p:cNvSpPr>
          <p:nvPr/>
        </p:nvSpPr>
        <p:spPr bwMode="auto">
          <a:xfrm>
            <a:off x="1981200" y="76200"/>
            <a:ext cx="472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VnTime" panose="020B7200000000000000" pitchFamily="34" charset="0"/>
              </a:defRPr>
            </a:lvl1pPr>
            <a:lvl2pPr marL="742950" indent="-285750">
              <a:defRPr sz="2400">
                <a:solidFill>
                  <a:schemeClr val="tx1"/>
                </a:solidFill>
                <a:latin typeface=".VnTime" panose="020B7200000000000000" pitchFamily="34" charset="0"/>
              </a:defRPr>
            </a:lvl2pPr>
            <a:lvl3pPr marL="1143000" indent="-228600">
              <a:defRPr sz="2400">
                <a:solidFill>
                  <a:schemeClr val="tx1"/>
                </a:solidFill>
                <a:latin typeface=".VnTime" panose="020B7200000000000000" pitchFamily="34" charset="0"/>
              </a:defRPr>
            </a:lvl3pPr>
            <a:lvl4pPr marL="1600200" indent="-228600">
              <a:defRPr sz="2400">
                <a:solidFill>
                  <a:schemeClr val="tx1"/>
                </a:solidFill>
                <a:latin typeface=".VnTime" panose="020B7200000000000000" pitchFamily="34" charset="0"/>
              </a:defRPr>
            </a:lvl4pPr>
            <a:lvl5pPr marL="2057400" indent="-22860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spcBef>
                <a:spcPct val="50000"/>
              </a:spcBef>
            </a:pPr>
            <a:r>
              <a:rPr lang="en-US" altLang="en-US" sz="2800">
                <a:latin typeface="Times New Roman" panose="02020603050405020304" pitchFamily="18" charset="0"/>
              </a:rPr>
              <a:t>Kết quả TN và đồ thị s = s(t</a:t>
            </a:r>
            <a:r>
              <a:rPr lang="en-US" altLang="en-US" sz="2800" baseline="30000">
                <a:latin typeface="Times New Roman" panose="02020603050405020304" pitchFamily="18" charset="0"/>
              </a:rPr>
              <a:t>2</a:t>
            </a:r>
            <a:r>
              <a:rPr lang="en-US" altLang="en-US" sz="2800">
                <a:latin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2681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VnTime" panose="020B7200000000000000" pitchFamily="34" charset="0"/>
              </a:defRPr>
            </a:lvl1pPr>
            <a:lvl2pPr marL="742950" indent="-285750">
              <a:defRPr sz="2400">
                <a:solidFill>
                  <a:schemeClr val="tx1"/>
                </a:solidFill>
                <a:latin typeface=".VnTime" panose="020B7200000000000000" pitchFamily="34" charset="0"/>
              </a:defRPr>
            </a:lvl2pPr>
            <a:lvl3pPr marL="1143000" indent="-228600">
              <a:defRPr sz="2400">
                <a:solidFill>
                  <a:schemeClr val="tx1"/>
                </a:solidFill>
                <a:latin typeface=".VnTime" panose="020B7200000000000000" pitchFamily="34" charset="0"/>
              </a:defRPr>
            </a:lvl3pPr>
            <a:lvl4pPr marL="1600200" indent="-228600">
              <a:defRPr sz="2400">
                <a:solidFill>
                  <a:schemeClr val="tx1"/>
                </a:solidFill>
                <a:latin typeface=".VnTime" panose="020B7200000000000000" pitchFamily="34" charset="0"/>
              </a:defRPr>
            </a:lvl4pPr>
            <a:lvl5pPr marL="2057400" indent="-22860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endParaRPr lang="en-US" altLang="en-US"/>
          </a:p>
        </p:txBody>
      </p:sp>
      <p:graphicFrame>
        <p:nvGraphicFramePr>
          <p:cNvPr id="13315" name="Object 3"/>
          <p:cNvGraphicFramePr>
            <a:graphicFrameLocks noChangeAspect="1"/>
          </p:cNvGraphicFramePr>
          <p:nvPr/>
        </p:nvGraphicFramePr>
        <p:xfrm>
          <a:off x="368300" y="876300"/>
          <a:ext cx="8458200" cy="5054600"/>
        </p:xfrm>
        <a:graphic>
          <a:graphicData uri="http://schemas.openxmlformats.org/presentationml/2006/ole">
            <mc:AlternateContent xmlns:mc="http://schemas.openxmlformats.org/markup-compatibility/2006">
              <mc:Choice xmlns:v="urn:schemas-microsoft-com:vml" Requires="v">
                <p:oleObj spid="_x0000_s13318" name="Worksheet" r:id="rId3" imgW="5610149" imgH="3305251" progId="Excel.Sheet.8">
                  <p:embed/>
                </p:oleObj>
              </mc:Choice>
              <mc:Fallback>
                <p:oleObj name="Worksheet" r:id="rId3" imgW="5610149" imgH="3305251" progId="Excel.Shee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00" y="876300"/>
                        <a:ext cx="8458200"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16" name="Text Box 4"/>
          <p:cNvSpPr txBox="1">
            <a:spLocks noChangeArrowheads="1"/>
          </p:cNvSpPr>
          <p:nvPr/>
        </p:nvSpPr>
        <p:spPr bwMode="auto">
          <a:xfrm>
            <a:off x="1981200" y="241300"/>
            <a:ext cx="472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VnTime" panose="020B7200000000000000" pitchFamily="34" charset="0"/>
              </a:defRPr>
            </a:lvl1pPr>
            <a:lvl2pPr marL="742950" indent="-285750">
              <a:defRPr sz="2400">
                <a:solidFill>
                  <a:schemeClr val="tx1"/>
                </a:solidFill>
                <a:latin typeface=".VnTime" panose="020B7200000000000000" pitchFamily="34" charset="0"/>
              </a:defRPr>
            </a:lvl2pPr>
            <a:lvl3pPr marL="1143000" indent="-228600">
              <a:defRPr sz="2400">
                <a:solidFill>
                  <a:schemeClr val="tx1"/>
                </a:solidFill>
                <a:latin typeface=".VnTime" panose="020B7200000000000000" pitchFamily="34" charset="0"/>
              </a:defRPr>
            </a:lvl3pPr>
            <a:lvl4pPr marL="1600200" indent="-228600">
              <a:defRPr sz="2400">
                <a:solidFill>
                  <a:schemeClr val="tx1"/>
                </a:solidFill>
                <a:latin typeface=".VnTime" panose="020B7200000000000000" pitchFamily="34" charset="0"/>
              </a:defRPr>
            </a:lvl4pPr>
            <a:lvl5pPr marL="2057400" indent="-22860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spcBef>
                <a:spcPct val="50000"/>
              </a:spcBef>
            </a:pPr>
            <a:r>
              <a:rPr lang="en-US" altLang="en-US" sz="2800">
                <a:latin typeface="Times New Roman" panose="02020603050405020304" pitchFamily="18" charset="0"/>
              </a:rPr>
              <a:t>Kết quả TN và đồ thị v = v(t)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3276600" y="119063"/>
            <a:ext cx="5791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VnTime" panose="020B7200000000000000" pitchFamily="34" charset="0"/>
              </a:defRPr>
            </a:lvl1pPr>
            <a:lvl2pPr marL="742950" indent="-285750">
              <a:defRPr sz="2400">
                <a:solidFill>
                  <a:schemeClr val="tx1"/>
                </a:solidFill>
                <a:latin typeface=".VnTime" panose="020B7200000000000000" pitchFamily="34" charset="0"/>
              </a:defRPr>
            </a:lvl2pPr>
            <a:lvl3pPr marL="1143000" indent="-228600">
              <a:defRPr sz="2400">
                <a:solidFill>
                  <a:schemeClr val="tx1"/>
                </a:solidFill>
                <a:latin typeface=".VnTime" panose="020B7200000000000000" pitchFamily="34" charset="0"/>
              </a:defRPr>
            </a:lvl3pPr>
            <a:lvl4pPr marL="1600200" indent="-228600">
              <a:defRPr sz="2400">
                <a:solidFill>
                  <a:schemeClr val="tx1"/>
                </a:solidFill>
                <a:latin typeface=".VnTime" panose="020B7200000000000000" pitchFamily="34" charset="0"/>
              </a:defRPr>
            </a:lvl4pPr>
            <a:lvl5pPr marL="2057400" indent="-22860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algn="ctr" eaLnBrk="1" hangingPunct="1">
              <a:spcBef>
                <a:spcPct val="50000"/>
              </a:spcBef>
            </a:pPr>
            <a:r>
              <a:rPr lang="en-US" altLang="en-US" sz="3200" b="1">
                <a:solidFill>
                  <a:srgbClr val="FF0000"/>
                </a:solidFill>
                <a:latin typeface="Times New Roman" panose="02020603050405020304" pitchFamily="18" charset="0"/>
              </a:rPr>
              <a:t>Khảo sát chuyển động rơi tự do.  Xác định gia tốc rơi tự do</a:t>
            </a:r>
          </a:p>
        </p:txBody>
      </p:sp>
      <p:sp>
        <p:nvSpPr>
          <p:cNvPr id="3075" name="Rectangle 5"/>
          <p:cNvSpPr>
            <a:spLocks noChangeArrowheads="1"/>
          </p:cNvSpPr>
          <p:nvPr/>
        </p:nvSpPr>
        <p:spPr bwMode="auto">
          <a:xfrm>
            <a:off x="347663" y="152400"/>
            <a:ext cx="279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VnTime" panose="020B7200000000000000" pitchFamily="34" charset="0"/>
              </a:defRPr>
            </a:lvl1pPr>
            <a:lvl2pPr marL="742950" indent="-285750">
              <a:defRPr sz="2400">
                <a:solidFill>
                  <a:schemeClr val="tx1"/>
                </a:solidFill>
                <a:latin typeface=".VnTime" panose="020B7200000000000000" pitchFamily="34" charset="0"/>
              </a:defRPr>
            </a:lvl2pPr>
            <a:lvl3pPr marL="1143000" indent="-228600">
              <a:defRPr sz="2400">
                <a:solidFill>
                  <a:schemeClr val="tx1"/>
                </a:solidFill>
                <a:latin typeface=".VnTime" panose="020B7200000000000000" pitchFamily="34" charset="0"/>
              </a:defRPr>
            </a:lvl3pPr>
            <a:lvl4pPr marL="1600200" indent="-228600">
              <a:defRPr sz="2400">
                <a:solidFill>
                  <a:schemeClr val="tx1"/>
                </a:solidFill>
                <a:latin typeface=".VnTime" panose="020B7200000000000000" pitchFamily="34" charset="0"/>
              </a:defRPr>
            </a:lvl4pPr>
            <a:lvl5pPr marL="2057400" indent="-22860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r>
              <a:rPr lang="en-US" altLang="en-US" b="1">
                <a:solidFill>
                  <a:srgbClr val="FF0000"/>
                </a:solidFill>
                <a:latin typeface="Times New Roman" panose="02020603050405020304" pitchFamily="18" charset="0"/>
              </a:rPr>
              <a:t>BÀI THỰC HÀNH:</a:t>
            </a:r>
          </a:p>
        </p:txBody>
      </p:sp>
      <p:sp>
        <p:nvSpPr>
          <p:cNvPr id="3076" name="Rectangle 6"/>
          <p:cNvSpPr>
            <a:spLocks noChangeArrowheads="1"/>
          </p:cNvSpPr>
          <p:nvPr/>
        </p:nvSpPr>
        <p:spPr bwMode="auto">
          <a:xfrm>
            <a:off x="381000" y="2320925"/>
            <a:ext cx="5029200"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VnTime" panose="020B7200000000000000" pitchFamily="34" charset="0"/>
              </a:defRPr>
            </a:lvl1pPr>
            <a:lvl2pPr marL="742950" indent="-285750">
              <a:defRPr sz="2400">
                <a:solidFill>
                  <a:schemeClr val="tx1"/>
                </a:solidFill>
                <a:latin typeface=".VnTime" panose="020B7200000000000000" pitchFamily="34" charset="0"/>
              </a:defRPr>
            </a:lvl2pPr>
            <a:lvl3pPr marL="1143000" indent="-228600">
              <a:defRPr sz="2400">
                <a:solidFill>
                  <a:schemeClr val="tx1"/>
                </a:solidFill>
                <a:latin typeface=".VnTime" panose="020B7200000000000000" pitchFamily="34" charset="0"/>
              </a:defRPr>
            </a:lvl3pPr>
            <a:lvl4pPr marL="1600200" indent="-228600">
              <a:defRPr sz="2400">
                <a:solidFill>
                  <a:schemeClr val="tx1"/>
                </a:solidFill>
                <a:latin typeface=".VnTime" panose="020B7200000000000000" pitchFamily="34" charset="0"/>
              </a:defRPr>
            </a:lvl4pPr>
            <a:lvl5pPr marL="2057400" indent="-22860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algn="just" eaLnBrk="1" hangingPunct="1"/>
            <a:r>
              <a:rPr lang="en-US" altLang="en-US" b="1" dirty="0" smtClean="0">
                <a:solidFill>
                  <a:srgbClr val="FF0000"/>
                </a:solidFill>
                <a:latin typeface="Times New Roman" panose="02020603050405020304" pitchFamily="18" charset="0"/>
                <a:cs typeface="Times New Roman" panose="02020603050405020304" pitchFamily="18" charset="0"/>
              </a:rPr>
              <a:t>I. MỤC ĐÍCH:</a:t>
            </a:r>
            <a:r>
              <a:rPr lang="en-US" altLang="en-US" b="1" dirty="0" smtClean="0">
                <a:latin typeface="Times New Roman" panose="02020603050405020304" pitchFamily="18" charset="0"/>
                <a:cs typeface="Times New Roman" panose="02020603050405020304" pitchFamily="18" charset="0"/>
              </a:rPr>
              <a:t>  </a:t>
            </a:r>
            <a:endParaRPr lang="en-US" altLang="en-US" dirty="0">
              <a:latin typeface="Times New Roman" panose="02020603050405020304" pitchFamily="18" charset="0"/>
              <a:cs typeface="Times New Roman" panose="02020603050405020304" pitchFamily="18" charset="0"/>
            </a:endParaRPr>
          </a:p>
          <a:p>
            <a:pPr algn="just" eaLnBrk="1" hangingPunct="1"/>
            <a:r>
              <a:rPr lang="vi-VN" altLang="en-US" dirty="0">
                <a:latin typeface="Times New Roman" panose="02020603050405020304" pitchFamily="18" charset="0"/>
                <a:cs typeface="Times New Roman" panose="02020603050405020304" pitchFamily="18" charset="0"/>
              </a:rPr>
              <a:t>Đo được thời gian rơi t của một vật trên những quãng đường s khác nhau, vẽ và khảo sát đồ thị  s ~ t</a:t>
            </a:r>
            <a:r>
              <a:rPr lang="vi-VN" altLang="en-US" baseline="30000" dirty="0">
                <a:latin typeface="Times New Roman" panose="02020603050405020304" pitchFamily="18" charset="0"/>
                <a:cs typeface="Times New Roman" panose="02020603050405020304" pitchFamily="18" charset="0"/>
              </a:rPr>
              <a:t>2</a:t>
            </a:r>
            <a:r>
              <a:rPr lang="vi-VN" altLang="en-US" dirty="0">
                <a:latin typeface="Times New Roman" panose="02020603050405020304" pitchFamily="18" charset="0"/>
                <a:cs typeface="Times New Roman" panose="02020603050405020304" pitchFamily="18" charset="0"/>
              </a:rPr>
              <a:t> , để rút ra kết luận về tính chất của chuyển động rơi tự do và xác định được gia tốc rơi tự do.</a:t>
            </a:r>
          </a:p>
        </p:txBody>
      </p:sp>
      <p:sp>
        <p:nvSpPr>
          <p:cNvPr id="3077" name="Rectangle 8"/>
          <p:cNvSpPr>
            <a:spLocks noChangeArrowheads="1"/>
          </p:cNvSpPr>
          <p:nvPr/>
        </p:nvSpPr>
        <p:spPr bwMode="auto">
          <a:xfrm>
            <a:off x="0" y="1862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VnTime" panose="020B7200000000000000" pitchFamily="34" charset="0"/>
              </a:defRPr>
            </a:lvl1pPr>
            <a:lvl2pPr marL="742950" indent="-285750">
              <a:defRPr sz="2400">
                <a:solidFill>
                  <a:schemeClr val="tx1"/>
                </a:solidFill>
                <a:latin typeface=".VnTime" panose="020B7200000000000000" pitchFamily="34" charset="0"/>
              </a:defRPr>
            </a:lvl2pPr>
            <a:lvl3pPr marL="1143000" indent="-228600">
              <a:defRPr sz="2400">
                <a:solidFill>
                  <a:schemeClr val="tx1"/>
                </a:solidFill>
                <a:latin typeface=".VnTime" panose="020B7200000000000000" pitchFamily="34" charset="0"/>
              </a:defRPr>
            </a:lvl3pPr>
            <a:lvl4pPr marL="1600200" indent="-228600">
              <a:defRPr sz="2400">
                <a:solidFill>
                  <a:schemeClr val="tx1"/>
                </a:solidFill>
                <a:latin typeface=".VnTime" panose="020B7200000000000000" pitchFamily="34" charset="0"/>
              </a:defRPr>
            </a:lvl4pPr>
            <a:lvl5pPr marL="2057400" indent="-22860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endParaRPr lang="en-US" altLang="en-US"/>
          </a:p>
        </p:txBody>
      </p:sp>
      <p:graphicFrame>
        <p:nvGraphicFramePr>
          <p:cNvPr id="3078" name="Object 7"/>
          <p:cNvGraphicFramePr>
            <a:graphicFrameLocks noChangeAspect="1"/>
          </p:cNvGraphicFramePr>
          <p:nvPr/>
        </p:nvGraphicFramePr>
        <p:xfrm>
          <a:off x="6019800" y="1295400"/>
          <a:ext cx="2343150" cy="3505200"/>
        </p:xfrm>
        <a:graphic>
          <a:graphicData uri="http://schemas.openxmlformats.org/presentationml/2006/ole">
            <mc:AlternateContent xmlns:mc="http://schemas.openxmlformats.org/markup-compatibility/2006">
              <mc:Choice xmlns:v="urn:schemas-microsoft-com:vml" Requires="v">
                <p:oleObj spid="_x0000_s3083" r:id="rId3" imgW="4923810" imgH="7380952" progId="PI3.Image">
                  <p:embed/>
                </p:oleObj>
              </mc:Choice>
              <mc:Fallback>
                <p:oleObj r:id="rId3" imgW="4923810" imgH="7380952" progId="PI3.Image">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295400"/>
                        <a:ext cx="23431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9" name="Rectangle 10"/>
          <p:cNvSpPr>
            <a:spLocks noChangeArrowheads="1"/>
          </p:cNvSpPr>
          <p:nvPr/>
        </p:nvSpPr>
        <p:spPr bwMode="auto">
          <a:xfrm>
            <a:off x="0" y="274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VnTime" panose="020B7200000000000000" pitchFamily="34" charset="0"/>
              </a:defRPr>
            </a:lvl1pPr>
            <a:lvl2pPr marL="742950" indent="-285750">
              <a:defRPr sz="2400">
                <a:solidFill>
                  <a:schemeClr val="tx1"/>
                </a:solidFill>
                <a:latin typeface=".VnTime" panose="020B7200000000000000" pitchFamily="34" charset="0"/>
              </a:defRPr>
            </a:lvl2pPr>
            <a:lvl3pPr marL="1143000" indent="-228600">
              <a:defRPr sz="2400">
                <a:solidFill>
                  <a:schemeClr val="tx1"/>
                </a:solidFill>
                <a:latin typeface=".VnTime" panose="020B7200000000000000" pitchFamily="34" charset="0"/>
              </a:defRPr>
            </a:lvl3pPr>
            <a:lvl4pPr marL="1600200" indent="-228600">
              <a:defRPr sz="2400">
                <a:solidFill>
                  <a:schemeClr val="tx1"/>
                </a:solidFill>
                <a:latin typeface=".VnTime" panose="020B7200000000000000" pitchFamily="34" charset="0"/>
              </a:defRPr>
            </a:lvl4pPr>
            <a:lvl5pPr marL="2057400" indent="-22860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endParaRPr lang="en-US" altLang="en-US"/>
          </a:p>
        </p:txBody>
      </p:sp>
      <p:graphicFrame>
        <p:nvGraphicFramePr>
          <p:cNvPr id="3080" name="Object 9"/>
          <p:cNvGraphicFramePr>
            <a:graphicFrameLocks noChangeAspect="1"/>
          </p:cNvGraphicFramePr>
          <p:nvPr/>
        </p:nvGraphicFramePr>
        <p:xfrm>
          <a:off x="6096000" y="5181600"/>
          <a:ext cx="2362200" cy="1371600"/>
        </p:xfrm>
        <a:graphic>
          <a:graphicData uri="http://schemas.openxmlformats.org/presentationml/2006/ole">
            <mc:AlternateContent xmlns:mc="http://schemas.openxmlformats.org/markup-compatibility/2006">
              <mc:Choice xmlns:v="urn:schemas-microsoft-com:vml" Requires="v">
                <p:oleObj spid="_x0000_s3084" r:id="rId5" imgW="6219048" imgH="3609524" progId="PI3.Image">
                  <p:embed/>
                </p:oleObj>
              </mc:Choice>
              <mc:Fallback>
                <p:oleObj r:id="rId5" imgW="6219048" imgH="3609524" progId="PI3.Image">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5181600"/>
                        <a:ext cx="2362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4"/>
          <p:cNvGraphicFramePr>
            <a:graphicFrameLocks noChangeAspect="1"/>
          </p:cNvGraphicFramePr>
          <p:nvPr/>
        </p:nvGraphicFramePr>
        <p:xfrm>
          <a:off x="-3313113" y="3508375"/>
          <a:ext cx="581025" cy="390525"/>
        </p:xfrm>
        <a:graphic>
          <a:graphicData uri="http://schemas.openxmlformats.org/presentationml/2006/ole">
            <mc:AlternateContent xmlns:mc="http://schemas.openxmlformats.org/markup-compatibility/2006">
              <mc:Choice xmlns:v="urn:schemas-microsoft-com:vml" Requires="v">
                <p:oleObj spid="_x0000_s4105" name="Equation" r:id="rId3" imgW="583947" imgH="393529" progId="Equation.3">
                  <p:embed/>
                </p:oleObj>
              </mc:Choice>
              <mc:Fallback>
                <p:oleObj name="Equation" r:id="rId3" imgW="583947" imgH="393529"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3113" y="3508375"/>
                        <a:ext cx="5810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VnTime" panose="020B7200000000000000" pitchFamily="34" charset="0"/>
              </a:defRPr>
            </a:lvl1pPr>
            <a:lvl2pPr marL="742950" indent="-285750">
              <a:defRPr sz="2400">
                <a:solidFill>
                  <a:schemeClr val="tx1"/>
                </a:solidFill>
                <a:latin typeface=".VnTime" panose="020B7200000000000000" pitchFamily="34" charset="0"/>
              </a:defRPr>
            </a:lvl2pPr>
            <a:lvl3pPr marL="1143000" indent="-228600">
              <a:defRPr sz="2400">
                <a:solidFill>
                  <a:schemeClr val="tx1"/>
                </a:solidFill>
                <a:latin typeface=".VnTime" panose="020B7200000000000000" pitchFamily="34" charset="0"/>
              </a:defRPr>
            </a:lvl3pPr>
            <a:lvl4pPr marL="1600200" indent="-228600">
              <a:defRPr sz="2400">
                <a:solidFill>
                  <a:schemeClr val="tx1"/>
                </a:solidFill>
                <a:latin typeface=".VnTime" panose="020B7200000000000000" pitchFamily="34" charset="0"/>
              </a:defRPr>
            </a:lvl4pPr>
            <a:lvl5pPr marL="2057400" indent="-22860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endParaRPr lang="en-US" altLang="en-US"/>
          </a:p>
        </p:txBody>
      </p:sp>
      <p:grpSp>
        <p:nvGrpSpPr>
          <p:cNvPr id="4100" name="Group 9"/>
          <p:cNvGrpSpPr>
            <a:grpSpLocks/>
          </p:cNvGrpSpPr>
          <p:nvPr/>
        </p:nvGrpSpPr>
        <p:grpSpPr bwMode="auto">
          <a:xfrm>
            <a:off x="381000" y="263525"/>
            <a:ext cx="8458200" cy="5632450"/>
            <a:chOff x="240" y="-20"/>
            <a:chExt cx="5328" cy="3548"/>
          </a:xfrm>
        </p:grpSpPr>
        <p:sp>
          <p:nvSpPr>
            <p:cNvPr id="4101" name="Rectangle 5"/>
            <p:cNvSpPr>
              <a:spLocks noChangeArrowheads="1"/>
            </p:cNvSpPr>
            <p:nvPr/>
          </p:nvSpPr>
          <p:spPr bwMode="auto">
            <a:xfrm>
              <a:off x="240" y="-20"/>
              <a:ext cx="5328" cy="3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VnTime" panose="020B7200000000000000" pitchFamily="34" charset="0"/>
                </a:defRPr>
              </a:lvl1pPr>
              <a:lvl2pPr marL="742950" indent="-285750">
                <a:defRPr sz="2400">
                  <a:solidFill>
                    <a:schemeClr val="tx1"/>
                  </a:solidFill>
                  <a:latin typeface=".VnTime" panose="020B7200000000000000" pitchFamily="34" charset="0"/>
                </a:defRPr>
              </a:lvl2pPr>
              <a:lvl3pPr marL="1143000" indent="-228600">
                <a:defRPr sz="2400">
                  <a:solidFill>
                    <a:schemeClr val="tx1"/>
                  </a:solidFill>
                  <a:latin typeface=".VnTime" panose="020B7200000000000000" pitchFamily="34" charset="0"/>
                </a:defRPr>
              </a:lvl3pPr>
              <a:lvl4pPr marL="1600200" indent="-228600">
                <a:defRPr sz="2400">
                  <a:solidFill>
                    <a:schemeClr val="tx1"/>
                  </a:solidFill>
                  <a:latin typeface=".VnTime" panose="020B7200000000000000" pitchFamily="34" charset="0"/>
                </a:defRPr>
              </a:lvl4pPr>
              <a:lvl5pPr marL="2057400" indent="-22860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r>
                <a:rPr lang="vi-VN" altLang="en-US" b="1" dirty="0">
                  <a:solidFill>
                    <a:srgbClr val="FF0000"/>
                  </a:solidFill>
                  <a:latin typeface="Times New Roman" panose="02020603050405020304" pitchFamily="18" charset="0"/>
                  <a:cs typeface="Times New Roman" panose="02020603050405020304" pitchFamily="18" charset="0"/>
                </a:rPr>
                <a:t>II. CƠ SỞ LÝ THUYẾT</a:t>
              </a:r>
              <a:endParaRPr lang="vi-VN" altLang="en-US" dirty="0">
                <a:solidFill>
                  <a:srgbClr val="FF0000"/>
                </a:solidFill>
                <a:latin typeface="Times New Roman" panose="02020603050405020304" pitchFamily="18" charset="0"/>
                <a:cs typeface="Times New Roman" panose="02020603050405020304" pitchFamily="18" charset="0"/>
              </a:endParaRPr>
            </a:p>
            <a:p>
              <a:pPr eaLnBrk="1" hangingPunct="1"/>
              <a:r>
                <a:rPr lang="vi-VN" altLang="en-US" dirty="0">
                  <a:latin typeface="Times New Roman" panose="02020603050405020304" pitchFamily="18" charset="0"/>
                  <a:cs typeface="Times New Roman" panose="02020603050405020304" pitchFamily="18" charset="0"/>
                </a:rPr>
                <a:t>Thả một vật ( trụ thép, viên bi…) từ độ cao s trên mặt đất, vật sẽ rơi rất nhanh theo phương thẳng đứng (phương song song với dây </a:t>
              </a:r>
              <a:r>
                <a:rPr lang="vi-VN" altLang="en-US" dirty="0" smtClean="0">
                  <a:latin typeface="Times New Roman" panose="02020603050405020304" pitchFamily="18" charset="0"/>
                  <a:cs typeface="Times New Roman" panose="02020603050405020304" pitchFamily="18" charset="0"/>
                </a:rPr>
                <a:t>dọi). </a:t>
              </a:r>
              <a:r>
                <a:rPr lang="vi-VN" altLang="en-US" dirty="0">
                  <a:latin typeface="Times New Roman" panose="02020603050405020304" pitchFamily="18" charset="0"/>
                  <a:cs typeface="Times New Roman" panose="02020603050405020304" pitchFamily="18" charset="0"/>
                </a:rPr>
                <a:t>Trong trường hợp này ảnh hưởng của không khí không đáng kể, vật chỉ chuyển động dưới tác dụng của trọng lực, nên có thể coi là vật rơi tự do.</a:t>
              </a:r>
            </a:p>
            <a:p>
              <a:pPr eaLnBrk="1" hangingPunct="1"/>
              <a:r>
                <a:rPr lang="vi-VN" altLang="en-US" dirty="0">
                  <a:latin typeface="Times New Roman" panose="02020603050405020304" pitchFamily="18" charset="0"/>
                  <a:cs typeface="Times New Roman" panose="02020603050405020304" pitchFamily="18" charset="0"/>
                </a:rPr>
                <a:t>Khi một vật có vận tốc ban đầu bằng 0, chuyển động thẳng </a:t>
              </a:r>
              <a:r>
                <a:rPr lang="vi-VN" altLang="en-US" i="1" dirty="0">
                  <a:latin typeface="Times New Roman" panose="02020603050405020304" pitchFamily="18" charset="0"/>
                  <a:cs typeface="Times New Roman" panose="02020603050405020304" pitchFamily="18" charset="0"/>
                </a:rPr>
                <a:t>nhanh dần đều</a:t>
              </a:r>
              <a:r>
                <a:rPr lang="vi-VN" altLang="en-US" dirty="0">
                  <a:latin typeface="Times New Roman" panose="02020603050405020304" pitchFamily="18" charset="0"/>
                  <a:cs typeface="Times New Roman" panose="02020603050405020304" pitchFamily="18" charset="0"/>
                </a:rPr>
                <a:t> với gia tốc a, thỡ quãng đường đi được s sau khoảng thời gian t ( tính từ lúc vật bắt đầu chuyển động ) được xác định bởi công thức :</a:t>
              </a:r>
            </a:p>
            <a:p>
              <a:pPr eaLnBrk="1" hangingPunct="1"/>
              <a:endParaRPr lang="en-US" altLang="en-US" dirty="0">
                <a:latin typeface="Times New Roman" panose="02020603050405020304" pitchFamily="18" charset="0"/>
                <a:cs typeface="Times New Roman" panose="02020603050405020304" pitchFamily="18" charset="0"/>
              </a:endParaRPr>
            </a:p>
            <a:p>
              <a:pPr eaLnBrk="1" hangingPunct="1"/>
              <a:endParaRPr lang="en-US" altLang="en-US" dirty="0">
                <a:latin typeface="Times New Roman" panose="02020603050405020304" pitchFamily="18" charset="0"/>
                <a:cs typeface="Times New Roman" panose="02020603050405020304" pitchFamily="18" charset="0"/>
              </a:endParaRPr>
            </a:p>
            <a:p>
              <a:pPr eaLnBrk="1" hangingPunct="1"/>
              <a:r>
                <a:rPr lang="vi-VN" altLang="en-US" dirty="0">
                  <a:latin typeface="Times New Roman" panose="02020603050405020304" pitchFamily="18" charset="0"/>
                  <a:cs typeface="Times New Roman" panose="02020603050405020304" pitchFamily="18" charset="0"/>
                </a:rPr>
                <a:t>Đồ thị biểu diễn quan hệ giữa s và t</a:t>
              </a:r>
              <a:r>
                <a:rPr lang="vi-VN" altLang="en-US" baseline="30000" dirty="0">
                  <a:latin typeface="Times New Roman" panose="02020603050405020304" pitchFamily="18" charset="0"/>
                  <a:cs typeface="Times New Roman" panose="02020603050405020304" pitchFamily="18" charset="0"/>
                </a:rPr>
                <a:t>2</a:t>
              </a:r>
              <a:r>
                <a:rPr lang="vi-VN" altLang="en-US" dirty="0">
                  <a:latin typeface="Times New Roman" panose="02020603050405020304" pitchFamily="18" charset="0"/>
                  <a:cs typeface="Times New Roman" panose="02020603050405020304" pitchFamily="18" charset="0"/>
                </a:rPr>
                <a:t> có dạng một đường thẳng đi qua gốc toạ độ và có hệ số góc  tg</a:t>
              </a:r>
              <a:r>
                <a:rPr lang="vi-VN" altLang="en-US" dirty="0">
                  <a:latin typeface="Times New Roman" panose="02020603050405020304" pitchFamily="18" charset="0"/>
                  <a:cs typeface="Times New Roman" panose="02020603050405020304" pitchFamily="18" charset="0"/>
                  <a:sym typeface="Symbol" panose="05050102010706020507" pitchFamily="18" charset="2"/>
                </a:rPr>
                <a:t> = a/2.</a:t>
              </a:r>
            </a:p>
            <a:p>
              <a:pPr eaLnBrk="1" hangingPunct="1"/>
              <a:endParaRPr lang="en-US" altLang="en-US" dirty="0">
                <a:latin typeface="Times New Roman" panose="02020603050405020304" pitchFamily="18" charset="0"/>
                <a:cs typeface="Times New Roman" panose="02020603050405020304" pitchFamily="18" charset="0"/>
              </a:endParaRPr>
            </a:p>
          </p:txBody>
        </p:sp>
        <p:graphicFrame>
          <p:nvGraphicFramePr>
            <p:cNvPr id="4102" name="Object 7"/>
            <p:cNvGraphicFramePr>
              <a:graphicFrameLocks noChangeAspect="1"/>
            </p:cNvGraphicFramePr>
            <p:nvPr/>
          </p:nvGraphicFramePr>
          <p:xfrm>
            <a:off x="2856" y="2139"/>
            <a:ext cx="564" cy="529"/>
          </p:xfrm>
          <a:graphic>
            <a:graphicData uri="http://schemas.openxmlformats.org/presentationml/2006/ole">
              <mc:AlternateContent xmlns:mc="http://schemas.openxmlformats.org/markup-compatibility/2006">
                <mc:Choice xmlns:v="urn:schemas-microsoft-com:vml" Requires="v">
                  <p:oleObj spid="_x0000_s4106" name="Equation" r:id="rId5" imgW="571252" imgH="393529" progId="Equation.3">
                    <p:embed/>
                  </p:oleObj>
                </mc:Choice>
                <mc:Fallback>
                  <p:oleObj name="Equation" r:id="rId5" imgW="571252" imgH="393529"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6" y="2139"/>
                          <a:ext cx="564"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538163" y="326430"/>
            <a:ext cx="5181600" cy="553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228600" algn="l"/>
              </a:tabLst>
              <a:defRPr sz="2400">
                <a:solidFill>
                  <a:schemeClr val="tx1"/>
                </a:solidFill>
                <a:latin typeface=".VnTime" panose="020B7200000000000000" pitchFamily="34" charset="0"/>
              </a:defRPr>
            </a:lvl1pPr>
            <a:lvl2pPr marL="742950" indent="-285750">
              <a:tabLst>
                <a:tab pos="228600" algn="l"/>
              </a:tabLst>
              <a:defRPr sz="2400">
                <a:solidFill>
                  <a:schemeClr val="tx1"/>
                </a:solidFill>
                <a:latin typeface=".VnTime" panose="020B7200000000000000" pitchFamily="34" charset="0"/>
              </a:defRPr>
            </a:lvl2pPr>
            <a:lvl3pPr marL="1143000" indent="-228600">
              <a:tabLst>
                <a:tab pos="228600" algn="l"/>
              </a:tabLst>
              <a:defRPr sz="2400">
                <a:solidFill>
                  <a:schemeClr val="tx1"/>
                </a:solidFill>
                <a:latin typeface=".VnTime" panose="020B7200000000000000" pitchFamily="34" charset="0"/>
              </a:defRPr>
            </a:lvl3pPr>
            <a:lvl4pPr marL="1600200" indent="-228600">
              <a:tabLst>
                <a:tab pos="228600" algn="l"/>
              </a:tabLst>
              <a:defRPr sz="2400">
                <a:solidFill>
                  <a:schemeClr val="tx1"/>
                </a:solidFill>
                <a:latin typeface=".VnTime" panose="020B7200000000000000" pitchFamily="34" charset="0"/>
              </a:defRPr>
            </a:lvl4pPr>
            <a:lvl5pPr marL="2057400" indent="-228600">
              <a:tabLst>
                <a:tab pos="228600" algn="l"/>
              </a:tabLst>
              <a:defRPr sz="2400">
                <a:solidFill>
                  <a:schemeClr val="tx1"/>
                </a:solidFill>
                <a:latin typeface=".VnTime" panose="020B7200000000000000" pitchFamily="34" charset="0"/>
              </a:defRPr>
            </a:lvl5pPr>
            <a:lvl6pPr marL="2514600" indent="-228600" eaLnBrk="0" fontAlgn="base" hangingPunct="0">
              <a:spcBef>
                <a:spcPct val="0"/>
              </a:spcBef>
              <a:spcAft>
                <a:spcPct val="0"/>
              </a:spcAft>
              <a:tabLst>
                <a:tab pos="228600" algn="l"/>
              </a:tabLst>
              <a:defRPr sz="2400">
                <a:solidFill>
                  <a:schemeClr val="tx1"/>
                </a:solidFill>
                <a:latin typeface=".VnTime" panose="020B7200000000000000" pitchFamily="34" charset="0"/>
              </a:defRPr>
            </a:lvl6pPr>
            <a:lvl7pPr marL="2971800" indent="-228600" eaLnBrk="0" fontAlgn="base" hangingPunct="0">
              <a:spcBef>
                <a:spcPct val="0"/>
              </a:spcBef>
              <a:spcAft>
                <a:spcPct val="0"/>
              </a:spcAft>
              <a:tabLst>
                <a:tab pos="228600" algn="l"/>
              </a:tabLst>
              <a:defRPr sz="2400">
                <a:solidFill>
                  <a:schemeClr val="tx1"/>
                </a:solidFill>
                <a:latin typeface=".VnTime" panose="020B7200000000000000" pitchFamily="34" charset="0"/>
              </a:defRPr>
            </a:lvl7pPr>
            <a:lvl8pPr marL="3429000" indent="-228600" eaLnBrk="0" fontAlgn="base" hangingPunct="0">
              <a:spcBef>
                <a:spcPct val="0"/>
              </a:spcBef>
              <a:spcAft>
                <a:spcPct val="0"/>
              </a:spcAft>
              <a:tabLst>
                <a:tab pos="228600" algn="l"/>
              </a:tabLst>
              <a:defRPr sz="2400">
                <a:solidFill>
                  <a:schemeClr val="tx1"/>
                </a:solidFill>
                <a:latin typeface=".VnTime" panose="020B7200000000000000" pitchFamily="34" charset="0"/>
              </a:defRPr>
            </a:lvl8pPr>
            <a:lvl9pPr marL="3886200" indent="-228600" eaLnBrk="0" fontAlgn="base" hangingPunct="0">
              <a:spcBef>
                <a:spcPct val="0"/>
              </a:spcBef>
              <a:spcAft>
                <a:spcPct val="0"/>
              </a:spcAft>
              <a:tabLst>
                <a:tab pos="228600" algn="l"/>
              </a:tabLst>
              <a:defRPr sz="2400">
                <a:solidFill>
                  <a:schemeClr val="tx1"/>
                </a:solidFill>
                <a:latin typeface=".VnTime" panose="020B7200000000000000" pitchFamily="34" charset="0"/>
              </a:defRPr>
            </a:lvl9pPr>
          </a:lstStyle>
          <a:p>
            <a:pPr algn="just" eaLnBrk="1" hangingPunct="1"/>
            <a:r>
              <a:rPr lang="en-US" altLang="en-US" b="1" dirty="0" smtClean="0">
                <a:solidFill>
                  <a:srgbClr val="FF0000"/>
                </a:solidFill>
                <a:latin typeface="Times New Roman" panose="02020603050405020304" pitchFamily="18" charset="0"/>
                <a:cs typeface="Times New Roman" panose="02020603050405020304" pitchFamily="18" charset="0"/>
              </a:rPr>
              <a:t>III. DỤNG CỤ CẦN THIẾT</a:t>
            </a:r>
            <a:endParaRPr lang="en-US" altLang="en-US" dirty="0" smtClean="0">
              <a:solidFill>
                <a:srgbClr val="FF0000"/>
              </a:solidFill>
              <a:latin typeface="Times New Roman" panose="02020603050405020304" pitchFamily="18" charset="0"/>
              <a:cs typeface="Times New Roman" panose="02020603050405020304" pitchFamily="18" charset="0"/>
            </a:endParaRPr>
          </a:p>
          <a:p>
            <a:pPr algn="just" eaLnBrk="1" hangingPunct="1"/>
            <a:r>
              <a:rPr lang="en-US" altLang="en-US" dirty="0" smtClean="0"/>
              <a:t>1.Gi</a:t>
            </a:r>
            <a:r>
              <a:rPr lang="en-US" altLang="en-US" dirty="0"/>
              <a:t>¸ ®ì th¼ng ®</a:t>
            </a:r>
            <a:r>
              <a:rPr lang="en-US" altLang="en-US" dirty="0" err="1"/>
              <a:t>øng</a:t>
            </a:r>
            <a:r>
              <a:rPr lang="en-US" altLang="en-US" dirty="0"/>
              <a:t> </a:t>
            </a:r>
            <a:r>
              <a:rPr lang="en-US" altLang="en-US" dirty="0" err="1"/>
              <a:t>cã</a:t>
            </a:r>
            <a:r>
              <a:rPr lang="en-US" altLang="en-US" dirty="0"/>
              <a:t> </a:t>
            </a:r>
            <a:r>
              <a:rPr lang="en-US" altLang="en-US" dirty="0" err="1"/>
              <a:t>d©y</a:t>
            </a:r>
            <a:r>
              <a:rPr lang="en-US" altLang="en-US" dirty="0"/>
              <a:t> </a:t>
            </a:r>
            <a:r>
              <a:rPr lang="en-US" altLang="en-US" dirty="0" err="1"/>
              <a:t>däi</a:t>
            </a:r>
            <a:r>
              <a:rPr lang="en-US" altLang="en-US" dirty="0"/>
              <a:t> vµ </a:t>
            </a:r>
            <a:r>
              <a:rPr lang="en-US" altLang="en-US" dirty="0" err="1"/>
              <a:t>ba</a:t>
            </a:r>
            <a:r>
              <a:rPr lang="en-US" altLang="en-US" dirty="0"/>
              <a:t> </a:t>
            </a:r>
            <a:r>
              <a:rPr lang="en-US" altLang="en-US" dirty="0" err="1"/>
              <a:t>ch©n</a:t>
            </a:r>
            <a:r>
              <a:rPr lang="en-US" altLang="en-US" dirty="0"/>
              <a:t> </a:t>
            </a:r>
            <a:r>
              <a:rPr lang="en-US" altLang="en-US" dirty="0" err="1"/>
              <a:t>vÝt</a:t>
            </a:r>
            <a:r>
              <a:rPr lang="en-US" altLang="en-US" dirty="0"/>
              <a:t> ®</a:t>
            </a:r>
            <a:r>
              <a:rPr lang="en-US" altLang="en-US" dirty="0" err="1"/>
              <a:t>iÒu</a:t>
            </a:r>
            <a:r>
              <a:rPr lang="en-US" altLang="en-US" dirty="0"/>
              <a:t> </a:t>
            </a:r>
            <a:r>
              <a:rPr lang="en-US" altLang="en-US" dirty="0" err="1"/>
              <a:t>chØnh</a:t>
            </a:r>
            <a:r>
              <a:rPr lang="en-US" altLang="en-US" dirty="0"/>
              <a:t> </a:t>
            </a:r>
            <a:r>
              <a:rPr lang="en-US" altLang="en-US" dirty="0" err="1"/>
              <a:t>th¨ng</a:t>
            </a:r>
            <a:r>
              <a:rPr lang="en-US" altLang="en-US" dirty="0"/>
              <a:t> </a:t>
            </a:r>
            <a:r>
              <a:rPr lang="en-US" altLang="en-US" dirty="0" err="1"/>
              <a:t>b»ng</a:t>
            </a:r>
            <a:r>
              <a:rPr lang="en-US" altLang="en-US" dirty="0"/>
              <a:t>.</a:t>
            </a:r>
          </a:p>
          <a:p>
            <a:pPr algn="just" eaLnBrk="1" hangingPunct="1"/>
            <a:r>
              <a:rPr lang="pt-BR" altLang="en-US" dirty="0"/>
              <a:t>2.Trô b»ng s¾t non (bi) lµm vËt r¬i tù do.</a:t>
            </a:r>
            <a:endParaRPr lang="en-US" altLang="en-US" dirty="0"/>
          </a:p>
          <a:p>
            <a:pPr algn="just" eaLnBrk="1" hangingPunct="1"/>
            <a:r>
              <a:rPr lang="pt-BR" altLang="en-US" dirty="0"/>
              <a:t>3.Nam ch©m ®iÖn cã hép c«ng t¾c ®ãng ng¾t ®iÖn  ®Ó gi÷ vµ th¶ r¬i vËt.</a:t>
            </a:r>
            <a:endParaRPr lang="en-US" altLang="en-US" dirty="0"/>
          </a:p>
          <a:p>
            <a:pPr algn="just" eaLnBrk="1" hangingPunct="1"/>
            <a:r>
              <a:rPr lang="en-US" altLang="en-US" dirty="0"/>
              <a:t>4.Cæng </a:t>
            </a:r>
            <a:r>
              <a:rPr lang="en-US" altLang="en-US" dirty="0" err="1"/>
              <a:t>quang</a:t>
            </a:r>
            <a:r>
              <a:rPr lang="en-US" altLang="en-US" dirty="0"/>
              <a:t> ®</a:t>
            </a:r>
            <a:r>
              <a:rPr lang="en-US" altLang="en-US" dirty="0" err="1"/>
              <a:t>iÖn</a:t>
            </a:r>
            <a:r>
              <a:rPr lang="en-US" altLang="en-US" dirty="0"/>
              <a:t>  E.</a:t>
            </a:r>
          </a:p>
          <a:p>
            <a:pPr algn="just" eaLnBrk="1" hangingPunct="1"/>
            <a:r>
              <a:rPr lang="en-US" altLang="en-US" dirty="0"/>
              <a:t>5.§ång </a:t>
            </a:r>
            <a:r>
              <a:rPr lang="en-US" altLang="en-US" dirty="0" err="1"/>
              <a:t>hå</a:t>
            </a:r>
            <a:r>
              <a:rPr lang="en-US" altLang="en-US" dirty="0"/>
              <a:t> </a:t>
            </a:r>
            <a:r>
              <a:rPr lang="en-US" altLang="en-US" dirty="0" err="1"/>
              <a:t>thêi</a:t>
            </a:r>
            <a:r>
              <a:rPr lang="en-US" altLang="en-US" dirty="0"/>
              <a:t> </a:t>
            </a:r>
            <a:r>
              <a:rPr lang="en-US" altLang="en-US" dirty="0" err="1"/>
              <a:t>gian</a:t>
            </a:r>
            <a:r>
              <a:rPr lang="en-US" altLang="en-US" dirty="0"/>
              <a:t> </a:t>
            </a:r>
            <a:r>
              <a:rPr lang="en-US" altLang="en-US" dirty="0" err="1"/>
              <a:t>hiÖn</a:t>
            </a:r>
            <a:r>
              <a:rPr lang="en-US" altLang="en-US" dirty="0"/>
              <a:t> </a:t>
            </a:r>
            <a:r>
              <a:rPr lang="en-US" altLang="en-US" dirty="0" err="1"/>
              <a:t>sè</a:t>
            </a:r>
            <a:r>
              <a:rPr lang="en-US" altLang="en-US" dirty="0"/>
              <a:t> , ®é chia </a:t>
            </a:r>
            <a:r>
              <a:rPr lang="en-US" altLang="en-US" dirty="0" err="1"/>
              <a:t>nhá</a:t>
            </a:r>
            <a:r>
              <a:rPr lang="en-US" altLang="en-US" dirty="0"/>
              <a:t> </a:t>
            </a:r>
            <a:r>
              <a:rPr lang="en-US" altLang="en-US" dirty="0" err="1"/>
              <a:t>nhÊt</a:t>
            </a:r>
            <a:r>
              <a:rPr lang="en-US" altLang="en-US" dirty="0"/>
              <a:t> 0.001s.</a:t>
            </a:r>
          </a:p>
          <a:p>
            <a:pPr algn="just" eaLnBrk="1" hangingPunct="1"/>
            <a:r>
              <a:rPr lang="en-US" altLang="en-US" dirty="0" smtClean="0"/>
              <a:t>6.Thư­íc </a:t>
            </a:r>
            <a:r>
              <a:rPr lang="en-US" altLang="en-US" dirty="0"/>
              <a:t>th¼ng 800mm g¾n </a:t>
            </a:r>
            <a:r>
              <a:rPr lang="en-US" altLang="en-US" dirty="0" err="1"/>
              <a:t>chÆt</a:t>
            </a:r>
            <a:r>
              <a:rPr lang="en-US" altLang="en-US" dirty="0"/>
              <a:t> </a:t>
            </a:r>
            <a:r>
              <a:rPr lang="en-US" altLang="en-US" dirty="0" err="1"/>
              <a:t>vµo</a:t>
            </a:r>
            <a:r>
              <a:rPr lang="en-US" altLang="en-US" dirty="0"/>
              <a:t> </a:t>
            </a:r>
            <a:r>
              <a:rPr lang="en-US" altLang="en-US" dirty="0" err="1"/>
              <a:t>gi</a:t>
            </a:r>
            <a:r>
              <a:rPr lang="en-US" altLang="en-US" dirty="0"/>
              <a:t>¸ ®ì.</a:t>
            </a:r>
          </a:p>
          <a:p>
            <a:pPr algn="just" eaLnBrk="1" hangingPunct="1"/>
            <a:r>
              <a:rPr lang="en-US" altLang="en-US" dirty="0"/>
              <a:t> 7.Ke </a:t>
            </a:r>
            <a:r>
              <a:rPr lang="en-US" altLang="en-US" dirty="0" err="1"/>
              <a:t>ba</a:t>
            </a:r>
            <a:r>
              <a:rPr lang="en-US" altLang="en-US" dirty="0"/>
              <a:t> </a:t>
            </a:r>
            <a:r>
              <a:rPr lang="en-US" altLang="en-US" dirty="0" err="1"/>
              <a:t>chiÒu</a:t>
            </a:r>
            <a:r>
              <a:rPr lang="en-US" altLang="en-US" dirty="0"/>
              <a:t> ®Ó </a:t>
            </a:r>
            <a:r>
              <a:rPr lang="en-US" altLang="en-US" dirty="0" err="1"/>
              <a:t>x¸c</a:t>
            </a:r>
            <a:r>
              <a:rPr lang="en-US" altLang="en-US" dirty="0"/>
              <a:t> ®</a:t>
            </a:r>
            <a:r>
              <a:rPr lang="en-US" altLang="en-US" dirty="0" err="1"/>
              <a:t>Þnh</a:t>
            </a:r>
            <a:r>
              <a:rPr lang="en-US" altLang="en-US" dirty="0"/>
              <a:t> </a:t>
            </a:r>
            <a:r>
              <a:rPr lang="en-US" altLang="en-US" dirty="0" err="1"/>
              <a:t>vÞ</a:t>
            </a:r>
            <a:r>
              <a:rPr lang="en-US" altLang="en-US" dirty="0"/>
              <a:t> </a:t>
            </a:r>
            <a:r>
              <a:rPr lang="en-US" altLang="en-US" dirty="0" err="1"/>
              <a:t>trÝ</a:t>
            </a:r>
            <a:r>
              <a:rPr lang="en-US" altLang="en-US" dirty="0"/>
              <a:t> ®</a:t>
            </a:r>
            <a:r>
              <a:rPr lang="en-US" altLang="en-US" dirty="0" err="1"/>
              <a:t>Çu</a:t>
            </a:r>
            <a:r>
              <a:rPr lang="en-US" altLang="en-US" dirty="0"/>
              <a:t> </a:t>
            </a:r>
            <a:r>
              <a:rPr lang="en-US" altLang="en-US" dirty="0" err="1"/>
              <a:t>cña</a:t>
            </a:r>
            <a:r>
              <a:rPr lang="en-US" altLang="en-US" dirty="0"/>
              <a:t> </a:t>
            </a:r>
            <a:r>
              <a:rPr lang="en-US" altLang="en-US" dirty="0" err="1"/>
              <a:t>vËt</a:t>
            </a:r>
            <a:r>
              <a:rPr lang="en-US" altLang="en-US" dirty="0"/>
              <a:t> </a:t>
            </a:r>
            <a:r>
              <a:rPr lang="en-US" altLang="en-US" dirty="0" err="1"/>
              <a:t>r¬i</a:t>
            </a:r>
            <a:r>
              <a:rPr lang="en-US" altLang="en-US" dirty="0"/>
              <a:t>.</a:t>
            </a:r>
          </a:p>
          <a:p>
            <a:pPr algn="just" eaLnBrk="1" hangingPunct="1"/>
            <a:r>
              <a:rPr lang="pt-BR" altLang="en-US" dirty="0"/>
              <a:t>8. Kh¨n v¶i b«ng  ®Ó ®ì vËt r¬i.</a:t>
            </a:r>
            <a:endParaRPr lang="en-US" altLang="en-US" dirty="0"/>
          </a:p>
          <a:p>
            <a:pPr algn="just"/>
            <a:endParaRPr lang="en-US" altLang="en-US" sz="1800" dirty="0"/>
          </a:p>
        </p:txBody>
      </p:sp>
      <p:graphicFrame>
        <p:nvGraphicFramePr>
          <p:cNvPr id="5123" name="Object 5"/>
          <p:cNvGraphicFramePr>
            <a:graphicFrameLocks noChangeAspect="1"/>
          </p:cNvGraphicFramePr>
          <p:nvPr/>
        </p:nvGraphicFramePr>
        <p:xfrm>
          <a:off x="6248400" y="795338"/>
          <a:ext cx="2343150" cy="3505200"/>
        </p:xfrm>
        <a:graphic>
          <a:graphicData uri="http://schemas.openxmlformats.org/presentationml/2006/ole">
            <mc:AlternateContent xmlns:mc="http://schemas.openxmlformats.org/markup-compatibility/2006">
              <mc:Choice xmlns:v="urn:schemas-microsoft-com:vml" Requires="v">
                <p:oleObj spid="_x0000_s5127" r:id="rId3" imgW="4923810" imgH="7380952" progId="PI3.Image">
                  <p:embed/>
                </p:oleObj>
              </mc:Choice>
              <mc:Fallback>
                <p:oleObj r:id="rId3" imgW="4923810" imgH="7380952" progId="PI3.Image">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795338"/>
                        <a:ext cx="23431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4" name="Object 6"/>
          <p:cNvGraphicFramePr>
            <a:graphicFrameLocks noChangeAspect="1"/>
          </p:cNvGraphicFramePr>
          <p:nvPr/>
        </p:nvGraphicFramePr>
        <p:xfrm>
          <a:off x="6324600" y="4681538"/>
          <a:ext cx="2362200" cy="1371600"/>
        </p:xfrm>
        <a:graphic>
          <a:graphicData uri="http://schemas.openxmlformats.org/presentationml/2006/ole">
            <mc:AlternateContent xmlns:mc="http://schemas.openxmlformats.org/markup-compatibility/2006">
              <mc:Choice xmlns:v="urn:schemas-microsoft-com:vml" Requires="v">
                <p:oleObj spid="_x0000_s5128" r:id="rId5" imgW="6219048" imgH="3609524" progId="PI3.Image">
                  <p:embed/>
                </p:oleObj>
              </mc:Choice>
              <mc:Fallback>
                <p:oleObj r:id="rId5" imgW="6219048" imgH="3609524" progId="PI3.Image">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4681538"/>
                        <a:ext cx="2362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333375" y="-52714"/>
            <a:ext cx="5586413" cy="686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228600" algn="l"/>
              </a:tabLst>
              <a:defRPr sz="2400">
                <a:solidFill>
                  <a:schemeClr val="tx1"/>
                </a:solidFill>
                <a:latin typeface=".VnTime" panose="020B7200000000000000" pitchFamily="34" charset="0"/>
              </a:defRPr>
            </a:lvl1pPr>
            <a:lvl2pPr marL="742950" indent="-285750">
              <a:tabLst>
                <a:tab pos="228600" algn="l"/>
              </a:tabLst>
              <a:defRPr sz="2400">
                <a:solidFill>
                  <a:schemeClr val="tx1"/>
                </a:solidFill>
                <a:latin typeface=".VnTime" panose="020B7200000000000000" pitchFamily="34" charset="0"/>
              </a:defRPr>
            </a:lvl2pPr>
            <a:lvl3pPr marL="1143000" indent="-228600">
              <a:tabLst>
                <a:tab pos="228600" algn="l"/>
              </a:tabLst>
              <a:defRPr sz="2400">
                <a:solidFill>
                  <a:schemeClr val="tx1"/>
                </a:solidFill>
                <a:latin typeface=".VnTime" panose="020B7200000000000000" pitchFamily="34" charset="0"/>
              </a:defRPr>
            </a:lvl3pPr>
            <a:lvl4pPr marL="1600200" indent="-228600">
              <a:tabLst>
                <a:tab pos="228600" algn="l"/>
              </a:tabLst>
              <a:defRPr sz="2400">
                <a:solidFill>
                  <a:schemeClr val="tx1"/>
                </a:solidFill>
                <a:latin typeface=".VnTime" panose="020B7200000000000000" pitchFamily="34" charset="0"/>
              </a:defRPr>
            </a:lvl4pPr>
            <a:lvl5pPr marL="2057400" indent="-228600">
              <a:tabLst>
                <a:tab pos="228600" algn="l"/>
              </a:tabLst>
              <a:defRPr sz="2400">
                <a:solidFill>
                  <a:schemeClr val="tx1"/>
                </a:solidFill>
                <a:latin typeface=".VnTime" panose="020B7200000000000000" pitchFamily="34" charset="0"/>
              </a:defRPr>
            </a:lvl5pPr>
            <a:lvl6pPr marL="2514600" indent="-228600" eaLnBrk="0" fontAlgn="base" hangingPunct="0">
              <a:spcBef>
                <a:spcPct val="0"/>
              </a:spcBef>
              <a:spcAft>
                <a:spcPct val="0"/>
              </a:spcAft>
              <a:tabLst>
                <a:tab pos="228600" algn="l"/>
              </a:tabLst>
              <a:defRPr sz="2400">
                <a:solidFill>
                  <a:schemeClr val="tx1"/>
                </a:solidFill>
                <a:latin typeface=".VnTime" panose="020B7200000000000000" pitchFamily="34" charset="0"/>
              </a:defRPr>
            </a:lvl6pPr>
            <a:lvl7pPr marL="2971800" indent="-228600" eaLnBrk="0" fontAlgn="base" hangingPunct="0">
              <a:spcBef>
                <a:spcPct val="0"/>
              </a:spcBef>
              <a:spcAft>
                <a:spcPct val="0"/>
              </a:spcAft>
              <a:tabLst>
                <a:tab pos="228600" algn="l"/>
              </a:tabLst>
              <a:defRPr sz="2400">
                <a:solidFill>
                  <a:schemeClr val="tx1"/>
                </a:solidFill>
                <a:latin typeface=".VnTime" panose="020B7200000000000000" pitchFamily="34" charset="0"/>
              </a:defRPr>
            </a:lvl7pPr>
            <a:lvl8pPr marL="3429000" indent="-228600" eaLnBrk="0" fontAlgn="base" hangingPunct="0">
              <a:spcBef>
                <a:spcPct val="0"/>
              </a:spcBef>
              <a:spcAft>
                <a:spcPct val="0"/>
              </a:spcAft>
              <a:tabLst>
                <a:tab pos="228600" algn="l"/>
              </a:tabLst>
              <a:defRPr sz="2400">
                <a:solidFill>
                  <a:schemeClr val="tx1"/>
                </a:solidFill>
                <a:latin typeface=".VnTime" panose="020B7200000000000000" pitchFamily="34" charset="0"/>
              </a:defRPr>
            </a:lvl8pPr>
            <a:lvl9pPr marL="3886200" indent="-228600" eaLnBrk="0" fontAlgn="base" hangingPunct="0">
              <a:spcBef>
                <a:spcPct val="0"/>
              </a:spcBef>
              <a:spcAft>
                <a:spcPct val="0"/>
              </a:spcAft>
              <a:tabLst>
                <a:tab pos="228600" algn="l"/>
              </a:tabLst>
              <a:defRPr sz="2400">
                <a:solidFill>
                  <a:schemeClr val="tx1"/>
                </a:solidFill>
                <a:latin typeface=".VnTime" panose="020B7200000000000000" pitchFamily="34" charset="0"/>
              </a:defRPr>
            </a:lvl9pPr>
          </a:lstStyle>
          <a:p>
            <a:pPr algn="just" eaLnBrk="1" hangingPunct="1"/>
            <a:endParaRPr lang="pt-BR" altLang="en-US" b="1" strike="sngStrike" dirty="0" smtClean="0">
              <a:latin typeface="Times New Roman" panose="02020603050405020304" pitchFamily="18" charset="0"/>
              <a:cs typeface="Times New Roman" panose="02020603050405020304" pitchFamily="18" charset="0"/>
            </a:endParaRPr>
          </a:p>
          <a:p>
            <a:pPr algn="just" eaLnBrk="1" hangingPunct="1"/>
            <a:r>
              <a:rPr lang="pt-BR" altLang="en-US" b="1" dirty="0" smtClean="0">
                <a:solidFill>
                  <a:srgbClr val="FF0000"/>
                </a:solidFill>
                <a:latin typeface="Times New Roman" panose="02020603050405020304" pitchFamily="18" charset="0"/>
                <a:cs typeface="Times New Roman" panose="02020603050405020304" pitchFamily="18" charset="0"/>
              </a:rPr>
              <a:t>IV. </a:t>
            </a:r>
            <a:r>
              <a:rPr lang="en-US" altLang="en-US" b="1" dirty="0" smtClean="0">
                <a:solidFill>
                  <a:srgbClr val="FF0000"/>
                </a:solidFill>
                <a:latin typeface="Times New Roman" panose="02020603050405020304" pitchFamily="18" charset="0"/>
                <a:cs typeface="Times New Roman" panose="02020603050405020304" pitchFamily="18" charset="0"/>
              </a:rPr>
              <a:t>LẮP RÁP THÍ NGHIỆM</a:t>
            </a:r>
            <a:endParaRPr lang="en-US" altLang="en-US" dirty="0" smtClean="0">
              <a:solidFill>
                <a:srgbClr val="FF0000"/>
              </a:solidFill>
              <a:latin typeface="Times New Roman" panose="02020603050405020304" pitchFamily="18" charset="0"/>
              <a:cs typeface="Times New Roman" panose="02020603050405020304" pitchFamily="18" charset="0"/>
            </a:endParaRPr>
          </a:p>
          <a:p>
            <a:pPr algn="just" eaLnBrk="1" hangingPunct="1"/>
            <a:r>
              <a:rPr lang="pt-BR" altLang="en-US" dirty="0" smtClean="0"/>
              <a:t>1.Nam </a:t>
            </a:r>
            <a:r>
              <a:rPr lang="pt-BR" altLang="en-US" dirty="0"/>
              <a:t>ch©m ®iÖn N l¾p trªn ®Ønh gi¸ ®ì, </a:t>
            </a:r>
            <a:r>
              <a:rPr lang="pt-BR" altLang="en-US" dirty="0" smtClean="0"/>
              <a:t>®ưîc </a:t>
            </a:r>
            <a:r>
              <a:rPr lang="pt-BR" altLang="en-US" dirty="0"/>
              <a:t>nèi qua c«ng t¾c vµo æ A cña ®ång hå ®o thêi gian. æ A võa cÊp ®iÖn cho nam ch©m, võa nhËn tÝn hiÖu tõ c«ng t¾c chuyÓn vÒ. Cæng E l¾p ë </a:t>
            </a:r>
            <a:r>
              <a:rPr lang="pt-BR" altLang="en-US" dirty="0" smtClean="0"/>
              <a:t>dư­íi</a:t>
            </a:r>
            <a:r>
              <a:rPr lang="pt-BR" altLang="en-US" dirty="0"/>
              <a:t>,</a:t>
            </a:r>
            <a:r>
              <a:rPr lang="en-US" altLang="en-US" dirty="0"/>
              <a:t> </a:t>
            </a:r>
            <a:r>
              <a:rPr lang="pt-BR" altLang="en-US" dirty="0" smtClean="0"/>
              <a:t>®ư­îc </a:t>
            </a:r>
            <a:r>
              <a:rPr lang="pt-BR" altLang="en-US" dirty="0"/>
              <a:t>nèi víi æ B. Sö dông MODE ®o  A  </a:t>
            </a:r>
            <a:r>
              <a:rPr lang="en-US" altLang="en-US" dirty="0">
                <a:sym typeface="Symbol" panose="05050102010706020507" pitchFamily="18" charset="2"/>
              </a:rPr>
              <a:t></a:t>
            </a:r>
            <a:r>
              <a:rPr lang="pt-BR" altLang="en-US" dirty="0"/>
              <a:t>  </a:t>
            </a:r>
            <a:r>
              <a:rPr lang="pt-BR" altLang="en-US" dirty="0">
                <a:sym typeface="Symbol" panose="05050102010706020507" pitchFamily="18" charset="2"/>
              </a:rPr>
              <a:t>B, chän thang ®o 9,999s.</a:t>
            </a:r>
            <a:endParaRPr lang="en-US" altLang="en-US" dirty="0">
              <a:sym typeface="Symbol" panose="05050102010706020507" pitchFamily="18" charset="2"/>
            </a:endParaRPr>
          </a:p>
          <a:p>
            <a:pPr algn="just" eaLnBrk="1" hangingPunct="1"/>
            <a:r>
              <a:rPr lang="pt-BR" altLang="en-US" dirty="0">
                <a:sym typeface="Symbol" panose="05050102010706020507" pitchFamily="18" charset="2"/>
              </a:rPr>
              <a:t>2.Quan s¸t qu¶ däi, phèi hîp ®iÒu chØnh c¸c vÝt ë ch©n gi¸ ®ì sao cho qu¶ däi n»m  ®óng t©m lç trßn T.  Khi vËt r¬i qua lç trßn cña cæng quang ®iÖn E, chóng cïng n»m trªn mét trôc th¼ng ®øng. Kh¨n v¶i b«ng </a:t>
            </a:r>
            <a:r>
              <a:rPr lang="pt-BR" altLang="en-US" dirty="0" smtClean="0">
                <a:sym typeface="Symbol" panose="05050102010706020507" pitchFamily="18" charset="2"/>
              </a:rPr>
              <a:t>®ư­îc </a:t>
            </a:r>
            <a:r>
              <a:rPr lang="pt-BR" altLang="en-US" dirty="0">
                <a:sym typeface="Symbol" panose="05050102010706020507" pitchFamily="18" charset="2"/>
              </a:rPr>
              <a:t>®Æt  n»m </a:t>
            </a:r>
            <a:r>
              <a:rPr lang="pt-BR" altLang="en-US" dirty="0" smtClean="0">
                <a:sym typeface="Symbol" panose="05050102010706020507" pitchFamily="18" charset="2"/>
              </a:rPr>
              <a:t>d­ưíi  </a:t>
            </a:r>
            <a:r>
              <a:rPr lang="pt-BR" altLang="en-US" dirty="0">
                <a:sym typeface="Symbol" panose="05050102010706020507" pitchFamily="18" charset="2"/>
              </a:rPr>
              <a:t>®Ó ®ì vËt r¬i .</a:t>
            </a:r>
            <a:endParaRPr lang="en-US" altLang="en-US" dirty="0">
              <a:sym typeface="Symbol" panose="05050102010706020507" pitchFamily="18" charset="2"/>
            </a:endParaRPr>
          </a:p>
          <a:p>
            <a:pPr algn="just" eaLnBrk="1" hangingPunct="1"/>
            <a:r>
              <a:rPr lang="pt-BR" altLang="en-US" dirty="0">
                <a:sym typeface="Symbol" panose="05050102010706020507" pitchFamily="18" charset="2"/>
              </a:rPr>
              <a:t>3.Cho nam ch©m hót gi÷ vËt r¬i. Dïng miÕng ke ¸p s¸t ®¸y vËt r¬i ®Ó x¸c ®Þnh vÞ trÝ ®Çu s</a:t>
            </a:r>
            <a:r>
              <a:rPr lang="pt-BR" altLang="en-US" baseline="-25000" dirty="0">
                <a:sym typeface="Symbol" panose="05050102010706020507" pitchFamily="18" charset="2"/>
              </a:rPr>
              <a:t>0</a:t>
            </a:r>
            <a:r>
              <a:rPr lang="pt-BR" altLang="en-US" dirty="0">
                <a:sym typeface="Symbol" panose="05050102010706020507" pitchFamily="18" charset="2"/>
              </a:rPr>
              <a:t> cña vËt. </a:t>
            </a:r>
            <a:r>
              <a:rPr lang="en-US" altLang="en-US" dirty="0" err="1">
                <a:sym typeface="Symbol" panose="05050102010706020507" pitchFamily="18" charset="2"/>
              </a:rPr>
              <a:t>Ghi</a:t>
            </a:r>
            <a:r>
              <a:rPr lang="en-US" altLang="en-US" dirty="0">
                <a:sym typeface="Symbol" panose="05050102010706020507" pitchFamily="18" charset="2"/>
              </a:rPr>
              <a:t> </a:t>
            </a:r>
            <a:r>
              <a:rPr lang="en-US" altLang="en-US" dirty="0" err="1">
                <a:sym typeface="Symbol" panose="05050102010706020507" pitchFamily="18" charset="2"/>
              </a:rPr>
              <a:t>gi</a:t>
            </a:r>
            <a:r>
              <a:rPr lang="en-US" altLang="en-US" dirty="0">
                <a:sym typeface="Symbol" panose="05050102010706020507" pitchFamily="18" charset="2"/>
              </a:rPr>
              <a:t>¸ </a:t>
            </a:r>
            <a:r>
              <a:rPr lang="en-US" altLang="en-US" dirty="0" err="1">
                <a:sym typeface="Symbol" panose="05050102010706020507" pitchFamily="18" charset="2"/>
              </a:rPr>
              <a:t>trÞ</a:t>
            </a:r>
            <a:r>
              <a:rPr lang="en-US" altLang="en-US" dirty="0">
                <a:sym typeface="Symbol" panose="05050102010706020507" pitchFamily="18" charset="2"/>
              </a:rPr>
              <a:t> s</a:t>
            </a:r>
            <a:r>
              <a:rPr lang="en-US" altLang="en-US" baseline="-25000" dirty="0">
                <a:sym typeface="Symbol" panose="05050102010706020507" pitchFamily="18" charset="2"/>
              </a:rPr>
              <a:t>0</a:t>
            </a:r>
            <a:r>
              <a:rPr lang="en-US" altLang="en-US" dirty="0">
                <a:sym typeface="Symbol" panose="05050102010706020507" pitchFamily="18" charset="2"/>
              </a:rPr>
              <a:t> </a:t>
            </a:r>
            <a:r>
              <a:rPr lang="en-US" altLang="en-US" dirty="0" err="1">
                <a:sym typeface="Symbol" panose="05050102010706020507" pitchFamily="18" charset="2"/>
              </a:rPr>
              <a:t>vµo</a:t>
            </a:r>
            <a:r>
              <a:rPr lang="en-US" altLang="en-US" dirty="0">
                <a:sym typeface="Symbol" panose="05050102010706020507" pitchFamily="18" charset="2"/>
              </a:rPr>
              <a:t> </a:t>
            </a:r>
            <a:r>
              <a:rPr lang="en-US" altLang="en-US" dirty="0" err="1">
                <a:sym typeface="Symbol" panose="05050102010706020507" pitchFamily="18" charset="2"/>
              </a:rPr>
              <a:t>b¶ng</a:t>
            </a:r>
            <a:r>
              <a:rPr lang="en-US" altLang="en-US" dirty="0">
                <a:sym typeface="Symbol" panose="05050102010706020507" pitchFamily="18" charset="2"/>
              </a:rPr>
              <a:t> 1.</a:t>
            </a:r>
          </a:p>
          <a:p>
            <a:pPr algn="just" eaLnBrk="1" hangingPunct="1"/>
            <a:endParaRPr lang="en-US" altLang="en-US" sz="800" dirty="0">
              <a:sym typeface="Symbol" panose="05050102010706020507" pitchFamily="18" charset="2"/>
            </a:endParaRPr>
          </a:p>
        </p:txBody>
      </p:sp>
      <p:graphicFrame>
        <p:nvGraphicFramePr>
          <p:cNvPr id="6147" name="Object 5"/>
          <p:cNvGraphicFramePr>
            <a:graphicFrameLocks noChangeAspect="1"/>
          </p:cNvGraphicFramePr>
          <p:nvPr/>
        </p:nvGraphicFramePr>
        <p:xfrm>
          <a:off x="6248400" y="795338"/>
          <a:ext cx="2343150" cy="3505200"/>
        </p:xfrm>
        <a:graphic>
          <a:graphicData uri="http://schemas.openxmlformats.org/presentationml/2006/ole">
            <mc:AlternateContent xmlns:mc="http://schemas.openxmlformats.org/markup-compatibility/2006">
              <mc:Choice xmlns:v="urn:schemas-microsoft-com:vml" Requires="v">
                <p:oleObj spid="_x0000_s6151" r:id="rId3" imgW="4923810" imgH="7380952" progId="PI3.Image">
                  <p:embed/>
                </p:oleObj>
              </mc:Choice>
              <mc:Fallback>
                <p:oleObj r:id="rId3" imgW="4923810" imgH="7380952" progId="PI3.Image">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795338"/>
                        <a:ext cx="23431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48" name="Object 6"/>
          <p:cNvGraphicFramePr>
            <a:graphicFrameLocks noChangeAspect="1"/>
          </p:cNvGraphicFramePr>
          <p:nvPr/>
        </p:nvGraphicFramePr>
        <p:xfrm>
          <a:off x="6324600" y="4681538"/>
          <a:ext cx="2362200" cy="1371600"/>
        </p:xfrm>
        <a:graphic>
          <a:graphicData uri="http://schemas.openxmlformats.org/presentationml/2006/ole">
            <mc:AlternateContent xmlns:mc="http://schemas.openxmlformats.org/markup-compatibility/2006">
              <mc:Choice xmlns:v="urn:schemas-microsoft-com:vml" Requires="v">
                <p:oleObj spid="_x0000_s6152" r:id="rId5" imgW="6219048" imgH="3609524" progId="PI3.Image">
                  <p:embed/>
                </p:oleObj>
              </mc:Choice>
              <mc:Fallback>
                <p:oleObj r:id="rId5" imgW="6219048" imgH="3609524" progId="PI3.Image">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4681538"/>
                        <a:ext cx="2362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482600" y="299075"/>
            <a:ext cx="5689600"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228600" algn="l"/>
              </a:tabLst>
              <a:defRPr sz="2400">
                <a:solidFill>
                  <a:schemeClr val="tx1"/>
                </a:solidFill>
                <a:latin typeface=".VnTime" panose="020B7200000000000000" pitchFamily="34" charset="0"/>
              </a:defRPr>
            </a:lvl1pPr>
            <a:lvl2pPr marL="742950" indent="-285750">
              <a:tabLst>
                <a:tab pos="228600" algn="l"/>
              </a:tabLst>
              <a:defRPr sz="2400">
                <a:solidFill>
                  <a:schemeClr val="tx1"/>
                </a:solidFill>
                <a:latin typeface=".VnTime" panose="020B7200000000000000" pitchFamily="34" charset="0"/>
              </a:defRPr>
            </a:lvl2pPr>
            <a:lvl3pPr marL="1143000" indent="-228600">
              <a:tabLst>
                <a:tab pos="228600" algn="l"/>
              </a:tabLst>
              <a:defRPr sz="2400">
                <a:solidFill>
                  <a:schemeClr val="tx1"/>
                </a:solidFill>
                <a:latin typeface=".VnTime" panose="020B7200000000000000" pitchFamily="34" charset="0"/>
              </a:defRPr>
            </a:lvl3pPr>
            <a:lvl4pPr marL="1600200" indent="-228600">
              <a:tabLst>
                <a:tab pos="228600" algn="l"/>
              </a:tabLst>
              <a:defRPr sz="2400">
                <a:solidFill>
                  <a:schemeClr val="tx1"/>
                </a:solidFill>
                <a:latin typeface=".VnTime" panose="020B7200000000000000" pitchFamily="34" charset="0"/>
              </a:defRPr>
            </a:lvl4pPr>
            <a:lvl5pPr marL="2057400" indent="-228600">
              <a:tabLst>
                <a:tab pos="228600" algn="l"/>
              </a:tabLst>
              <a:defRPr sz="2400">
                <a:solidFill>
                  <a:schemeClr val="tx1"/>
                </a:solidFill>
                <a:latin typeface=".VnTime" panose="020B7200000000000000" pitchFamily="34" charset="0"/>
              </a:defRPr>
            </a:lvl5pPr>
            <a:lvl6pPr marL="2514600" indent="-228600" eaLnBrk="0" fontAlgn="base" hangingPunct="0">
              <a:spcBef>
                <a:spcPct val="0"/>
              </a:spcBef>
              <a:spcAft>
                <a:spcPct val="0"/>
              </a:spcAft>
              <a:tabLst>
                <a:tab pos="228600" algn="l"/>
              </a:tabLst>
              <a:defRPr sz="2400">
                <a:solidFill>
                  <a:schemeClr val="tx1"/>
                </a:solidFill>
                <a:latin typeface=".VnTime" panose="020B7200000000000000" pitchFamily="34" charset="0"/>
              </a:defRPr>
            </a:lvl6pPr>
            <a:lvl7pPr marL="2971800" indent="-228600" eaLnBrk="0" fontAlgn="base" hangingPunct="0">
              <a:spcBef>
                <a:spcPct val="0"/>
              </a:spcBef>
              <a:spcAft>
                <a:spcPct val="0"/>
              </a:spcAft>
              <a:tabLst>
                <a:tab pos="228600" algn="l"/>
              </a:tabLst>
              <a:defRPr sz="2400">
                <a:solidFill>
                  <a:schemeClr val="tx1"/>
                </a:solidFill>
                <a:latin typeface=".VnTime" panose="020B7200000000000000" pitchFamily="34" charset="0"/>
              </a:defRPr>
            </a:lvl7pPr>
            <a:lvl8pPr marL="3429000" indent="-228600" eaLnBrk="0" fontAlgn="base" hangingPunct="0">
              <a:spcBef>
                <a:spcPct val="0"/>
              </a:spcBef>
              <a:spcAft>
                <a:spcPct val="0"/>
              </a:spcAft>
              <a:tabLst>
                <a:tab pos="228600" algn="l"/>
              </a:tabLst>
              <a:defRPr sz="2400">
                <a:solidFill>
                  <a:schemeClr val="tx1"/>
                </a:solidFill>
                <a:latin typeface=".VnTime" panose="020B7200000000000000" pitchFamily="34" charset="0"/>
              </a:defRPr>
            </a:lvl8pPr>
            <a:lvl9pPr marL="3886200" indent="-228600" eaLnBrk="0" fontAlgn="base" hangingPunct="0">
              <a:spcBef>
                <a:spcPct val="0"/>
              </a:spcBef>
              <a:spcAft>
                <a:spcPct val="0"/>
              </a:spcAft>
              <a:tabLst>
                <a:tab pos="228600" algn="l"/>
              </a:tabLst>
              <a:defRPr sz="2400">
                <a:solidFill>
                  <a:schemeClr val="tx1"/>
                </a:solidFill>
                <a:latin typeface=".VnTime" panose="020B7200000000000000" pitchFamily="34" charset="0"/>
              </a:defRPr>
            </a:lvl9pPr>
          </a:lstStyle>
          <a:p>
            <a:pPr algn="just" eaLnBrk="1" hangingPunct="1"/>
            <a:r>
              <a:rPr lang="en-US" altLang="en-US" b="1" dirty="0" smtClean="0">
                <a:solidFill>
                  <a:srgbClr val="FF0000"/>
                </a:solidFill>
                <a:latin typeface="Times New Roman" panose="02020603050405020304" pitchFamily="18" charset="0"/>
                <a:cs typeface="Times New Roman" panose="02020603050405020304" pitchFamily="18" charset="0"/>
              </a:rPr>
              <a:t>V. TIẾN HÀNH THÍ NGHIỆM</a:t>
            </a:r>
            <a:endParaRPr lang="en-US" altLang="en-US" dirty="0" smtClean="0">
              <a:solidFill>
                <a:srgbClr val="FF0000"/>
              </a:solidFill>
              <a:latin typeface="Times New Roman" panose="02020603050405020304" pitchFamily="18" charset="0"/>
              <a:cs typeface="Times New Roman" panose="02020603050405020304" pitchFamily="18" charset="0"/>
            </a:endParaRPr>
          </a:p>
          <a:p>
            <a:pPr algn="just" eaLnBrk="1" hangingPunct="1"/>
            <a:r>
              <a:rPr lang="pt-BR" altLang="en-US" b="1" i="1" dirty="0" smtClean="0"/>
              <a:t>Kh¶o s¸t chuyÓn ®éng r¬i tù do: </a:t>
            </a:r>
            <a:endParaRPr lang="en-US" altLang="en-US" dirty="0" smtClean="0"/>
          </a:p>
          <a:p>
            <a:pPr algn="just" eaLnBrk="1" hangingPunct="1"/>
            <a:r>
              <a:rPr lang="pt-BR" altLang="en-US" dirty="0" smtClean="0"/>
              <a:t>1.Níi láng vÝt vµ dÞch cæng quang ®iÖn E vÒ phÝa d­ưíi c¸ch s</a:t>
            </a:r>
            <a:r>
              <a:rPr lang="pt-BR" altLang="en-US" baseline="-25000" dirty="0" smtClean="0"/>
              <a:t>0</a:t>
            </a:r>
            <a:r>
              <a:rPr lang="pt-BR" altLang="en-US" dirty="0" smtClean="0"/>
              <a:t> mét kho¶ng  s = 50 mm . NhÊn nót RESET trªn mÆt ®ång hå ®Ó chØ thÞ sè vÒ gi¸ trÞ 0000. </a:t>
            </a:r>
          </a:p>
          <a:p>
            <a:pPr algn="just" eaLnBrk="1" hangingPunct="1"/>
            <a:r>
              <a:rPr lang="pt-BR" altLang="en-US" dirty="0" smtClean="0"/>
              <a:t>2. </a:t>
            </a:r>
            <a:r>
              <a:rPr lang="pt-BR" altLang="en-US" dirty="0" smtClean="0">
                <a:latin typeface=".VnTimeH" panose="020B7200000000000000" pitchFamily="34" charset="0"/>
              </a:rPr>
              <a:t>Ê</a:t>
            </a:r>
            <a:r>
              <a:rPr lang="pt-BR" altLang="en-US" dirty="0" smtClean="0"/>
              <a:t>n nót trªn hép c«ng t¾c ®Ó th¶ vËt r¬i, råi  </a:t>
            </a:r>
            <a:r>
              <a:rPr lang="pt-BR" altLang="en-US" i="1" dirty="0" smtClean="0"/>
              <a:t>nh¶ nhanh nót</a:t>
            </a:r>
            <a:r>
              <a:rPr lang="pt-BR" altLang="en-US" dirty="0" smtClean="0"/>
              <a:t> </a:t>
            </a:r>
            <a:r>
              <a:rPr lang="pt-BR" altLang="en-US" i="1" dirty="0" smtClean="0"/>
              <a:t>tr­íc khi vËt r¬i ®Õn cæng quang ®iÖn E (*) </a:t>
            </a:r>
            <a:r>
              <a:rPr lang="pt-BR" altLang="en-US" dirty="0" smtClean="0"/>
              <a:t>. Ghi thêi gian r¬i  cña vËt vµo b¶ng 1. LÆp l¹i phÐp ®o trªn 3 lÇn  ghi vµo b¶ng 1.</a:t>
            </a:r>
            <a:endParaRPr lang="en-US" altLang="en-US" dirty="0" smtClean="0"/>
          </a:p>
          <a:p>
            <a:pPr algn="just" eaLnBrk="1" hangingPunct="1"/>
            <a:r>
              <a:rPr lang="pt-BR" altLang="en-US" dirty="0" smtClean="0"/>
              <a:t>3.Níi láng vÝt h·m vµ dÞch cæng quang ®iÖn E vÒ phÝa d­ưíi, c¸ch vÞ trÝ s</a:t>
            </a:r>
            <a:r>
              <a:rPr lang="pt-BR" altLang="en-US" baseline="-25000" dirty="0" smtClean="0"/>
              <a:t>0</a:t>
            </a:r>
            <a:r>
              <a:rPr lang="pt-BR" altLang="en-US" dirty="0" smtClean="0"/>
              <a:t> mét kho¶ng s lÇn l­ưît b»ng 200mm; 450 mm; 800 mm. øng víi mçi gi¸ trÞ cña s, th¶ vËt r¬i vµ ghi thêi gian t tư­¬ng øng vµo b¶ng 1. </a:t>
            </a:r>
            <a:r>
              <a:rPr lang="en-US" altLang="en-US" dirty="0" err="1" smtClean="0"/>
              <a:t>LÆp</a:t>
            </a:r>
            <a:r>
              <a:rPr lang="en-US" altLang="en-US" dirty="0" smtClean="0"/>
              <a:t> l¹i 3 </a:t>
            </a:r>
            <a:r>
              <a:rPr lang="en-US" altLang="en-US" dirty="0" err="1" smtClean="0"/>
              <a:t>lÇn</a:t>
            </a:r>
            <a:r>
              <a:rPr lang="en-US" altLang="en-US" dirty="0" smtClean="0"/>
              <a:t> </a:t>
            </a:r>
            <a:r>
              <a:rPr lang="en-US" altLang="en-US" dirty="0" err="1" smtClean="0"/>
              <a:t>phÐp</a:t>
            </a:r>
            <a:r>
              <a:rPr lang="en-US" altLang="en-US" dirty="0" smtClean="0"/>
              <a:t> ®o.</a:t>
            </a:r>
            <a:endParaRPr lang="en-US" altLang="en-US" dirty="0"/>
          </a:p>
        </p:txBody>
      </p:sp>
      <p:sp>
        <p:nvSpPr>
          <p:cNvPr id="7171" name="Rectangle 5"/>
          <p:cNvSpPr>
            <a:spLocks noChangeArrowheads="1"/>
          </p:cNvSpPr>
          <p:nvPr/>
        </p:nvSpPr>
        <p:spPr bwMode="auto">
          <a:xfrm>
            <a:off x="6629400" y="638175"/>
            <a:ext cx="1905000" cy="54419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lvl1pPr>
              <a:defRPr sz="2400">
                <a:solidFill>
                  <a:schemeClr val="tx1"/>
                </a:solidFill>
                <a:latin typeface=".VnTime" panose="020B7200000000000000" pitchFamily="34" charset="0"/>
              </a:defRPr>
            </a:lvl1pPr>
            <a:lvl2pPr marL="742950" indent="-285750">
              <a:defRPr sz="2400">
                <a:solidFill>
                  <a:schemeClr val="tx1"/>
                </a:solidFill>
                <a:latin typeface=".VnTime" panose="020B7200000000000000" pitchFamily="34" charset="0"/>
              </a:defRPr>
            </a:lvl2pPr>
            <a:lvl3pPr marL="1143000" indent="-228600">
              <a:defRPr sz="2400">
                <a:solidFill>
                  <a:schemeClr val="tx1"/>
                </a:solidFill>
                <a:latin typeface=".VnTime" panose="020B7200000000000000" pitchFamily="34" charset="0"/>
              </a:defRPr>
            </a:lvl3pPr>
            <a:lvl4pPr marL="1600200" indent="-228600">
              <a:defRPr sz="2400">
                <a:solidFill>
                  <a:schemeClr val="tx1"/>
                </a:solidFill>
                <a:latin typeface=".VnTime" panose="020B7200000000000000" pitchFamily="34" charset="0"/>
              </a:defRPr>
            </a:lvl4pPr>
            <a:lvl5pPr marL="2057400" indent="-22860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r>
              <a:rPr lang="pt-BR" altLang="en-US" b="1" i="1" u="sng" dirty="0"/>
              <a:t>Chó ý</a:t>
            </a:r>
            <a:r>
              <a:rPr lang="pt-BR" altLang="en-US" i="1" u="sng" dirty="0"/>
              <a:t> :</a:t>
            </a:r>
            <a:r>
              <a:rPr lang="pt-BR" altLang="en-US" dirty="0"/>
              <a:t>   * </a:t>
            </a:r>
            <a:r>
              <a:rPr lang="pt-BR" altLang="en-US" i="1" dirty="0"/>
              <a:t>Cæng E chØ ho¹t ®éng </a:t>
            </a:r>
            <a:r>
              <a:rPr lang="pt-BR" altLang="en-US" i="1" dirty="0" smtClean="0"/>
              <a:t>®ưîc </a:t>
            </a:r>
            <a:r>
              <a:rPr lang="pt-BR" altLang="en-US" i="1" dirty="0"/>
              <a:t>khi nót nhÊn trªn hép c«ng t¾c nh¶. </a:t>
            </a:r>
            <a:endParaRPr lang="en-US" altLang="en-US" b="1" dirty="0"/>
          </a:p>
          <a:p>
            <a:pPr eaLnBrk="1" hangingPunct="1"/>
            <a:r>
              <a:rPr lang="pt-BR" altLang="en-US" b="1" i="1" dirty="0"/>
              <a:t> </a:t>
            </a:r>
            <a:r>
              <a:rPr lang="pt-BR" altLang="en-US" i="1" dirty="0"/>
              <a:t>C¸c thao t¸c kh«ng chuÈn x¸c cho kÕt qu¶ ®o sai cÇn lo¹i bá vµ thùc hiÖn ®o l¹i theo c¸c </a:t>
            </a:r>
            <a:r>
              <a:rPr lang="pt-BR" altLang="en-US" i="1" dirty="0" smtClean="0"/>
              <a:t>bư­íc </a:t>
            </a:r>
            <a:r>
              <a:rPr lang="pt-BR" altLang="en-US" i="1" dirty="0"/>
              <a:t>a, b</a:t>
            </a:r>
            <a:endParaRPr lang="en-US" altLang="en-US" dirty="0"/>
          </a:p>
          <a:p>
            <a:endParaRPr lang="en-US" altLang="en-US" sz="1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5"/>
          <p:cNvSpPr>
            <a:spLocks noChangeArrowheads="1"/>
          </p:cNvSpPr>
          <p:nvPr/>
        </p:nvSpPr>
        <p:spPr bwMode="auto">
          <a:xfrm>
            <a:off x="228600" y="938798"/>
            <a:ext cx="82296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228600" algn="l"/>
              </a:tabLst>
              <a:defRPr sz="2400">
                <a:solidFill>
                  <a:schemeClr val="tx1"/>
                </a:solidFill>
                <a:latin typeface=".VnTime" panose="020B7200000000000000" pitchFamily="34" charset="0"/>
              </a:defRPr>
            </a:lvl1pPr>
            <a:lvl2pPr marL="742950" indent="-285750">
              <a:tabLst>
                <a:tab pos="228600" algn="l"/>
              </a:tabLst>
              <a:defRPr sz="2400">
                <a:solidFill>
                  <a:schemeClr val="tx1"/>
                </a:solidFill>
                <a:latin typeface=".VnTime" panose="020B7200000000000000" pitchFamily="34" charset="0"/>
              </a:defRPr>
            </a:lvl2pPr>
            <a:lvl3pPr marL="1143000" indent="-228600">
              <a:tabLst>
                <a:tab pos="228600" algn="l"/>
              </a:tabLst>
              <a:defRPr sz="2400">
                <a:solidFill>
                  <a:schemeClr val="tx1"/>
                </a:solidFill>
                <a:latin typeface=".VnTime" panose="020B7200000000000000" pitchFamily="34" charset="0"/>
              </a:defRPr>
            </a:lvl3pPr>
            <a:lvl4pPr marL="1600200" indent="-228600">
              <a:tabLst>
                <a:tab pos="228600" algn="l"/>
              </a:tabLst>
              <a:defRPr sz="2400">
                <a:solidFill>
                  <a:schemeClr val="tx1"/>
                </a:solidFill>
                <a:latin typeface=".VnTime" panose="020B7200000000000000" pitchFamily="34" charset="0"/>
              </a:defRPr>
            </a:lvl4pPr>
            <a:lvl5pPr marL="2057400" indent="-228600">
              <a:tabLst>
                <a:tab pos="228600" algn="l"/>
              </a:tabLst>
              <a:defRPr sz="2400">
                <a:solidFill>
                  <a:schemeClr val="tx1"/>
                </a:solidFill>
                <a:latin typeface=".VnTime" panose="020B7200000000000000" pitchFamily="34" charset="0"/>
              </a:defRPr>
            </a:lvl5pPr>
            <a:lvl6pPr marL="2514600" indent="-228600" eaLnBrk="0" fontAlgn="base" hangingPunct="0">
              <a:spcBef>
                <a:spcPct val="0"/>
              </a:spcBef>
              <a:spcAft>
                <a:spcPct val="0"/>
              </a:spcAft>
              <a:tabLst>
                <a:tab pos="228600" algn="l"/>
              </a:tabLst>
              <a:defRPr sz="2400">
                <a:solidFill>
                  <a:schemeClr val="tx1"/>
                </a:solidFill>
                <a:latin typeface=".VnTime" panose="020B7200000000000000" pitchFamily="34" charset="0"/>
              </a:defRPr>
            </a:lvl6pPr>
            <a:lvl7pPr marL="2971800" indent="-228600" eaLnBrk="0" fontAlgn="base" hangingPunct="0">
              <a:spcBef>
                <a:spcPct val="0"/>
              </a:spcBef>
              <a:spcAft>
                <a:spcPct val="0"/>
              </a:spcAft>
              <a:tabLst>
                <a:tab pos="228600" algn="l"/>
              </a:tabLst>
              <a:defRPr sz="2400">
                <a:solidFill>
                  <a:schemeClr val="tx1"/>
                </a:solidFill>
                <a:latin typeface=".VnTime" panose="020B7200000000000000" pitchFamily="34" charset="0"/>
              </a:defRPr>
            </a:lvl7pPr>
            <a:lvl8pPr marL="3429000" indent="-228600" eaLnBrk="0" fontAlgn="base" hangingPunct="0">
              <a:spcBef>
                <a:spcPct val="0"/>
              </a:spcBef>
              <a:spcAft>
                <a:spcPct val="0"/>
              </a:spcAft>
              <a:tabLst>
                <a:tab pos="228600" algn="l"/>
              </a:tabLst>
              <a:defRPr sz="2400">
                <a:solidFill>
                  <a:schemeClr val="tx1"/>
                </a:solidFill>
                <a:latin typeface=".VnTime" panose="020B7200000000000000" pitchFamily="34" charset="0"/>
              </a:defRPr>
            </a:lvl8pPr>
            <a:lvl9pPr marL="3886200" indent="-228600" eaLnBrk="0" fontAlgn="base" hangingPunct="0">
              <a:spcBef>
                <a:spcPct val="0"/>
              </a:spcBef>
              <a:spcAft>
                <a:spcPct val="0"/>
              </a:spcAft>
              <a:tabLst>
                <a:tab pos="228600" algn="l"/>
              </a:tabLst>
              <a:defRPr sz="2400">
                <a:solidFill>
                  <a:schemeClr val="tx1"/>
                </a:solidFill>
                <a:latin typeface=".VnTime" panose="020B7200000000000000" pitchFamily="34" charset="0"/>
              </a:defRPr>
            </a:lvl9pPr>
          </a:lstStyle>
          <a:p>
            <a:pPr algn="just" eaLnBrk="1" hangingPunct="1"/>
            <a:r>
              <a:rPr lang="pt-BR" altLang="en-US" b="1" i="1" dirty="0"/>
              <a:t>2.§o gia tèc r¬i tù do :</a:t>
            </a:r>
            <a:endParaRPr lang="en-US" altLang="en-US" dirty="0"/>
          </a:p>
          <a:p>
            <a:pPr algn="just" eaLnBrk="1" hangingPunct="1"/>
            <a:r>
              <a:rPr lang="pt-BR" altLang="en-US" dirty="0"/>
              <a:t>1</a:t>
            </a:r>
            <a:r>
              <a:rPr lang="pt-BR" altLang="en-US" dirty="0" smtClean="0"/>
              <a:t>) Níi </a:t>
            </a:r>
            <a:r>
              <a:rPr lang="pt-BR" altLang="en-US" dirty="0"/>
              <a:t>láng vÝt vµ dÞch cæng quang ®iÖn E vÒ phÝa </a:t>
            </a:r>
            <a:r>
              <a:rPr lang="pt-BR" altLang="en-US" dirty="0" smtClean="0"/>
              <a:t>dư­íi </a:t>
            </a:r>
            <a:r>
              <a:rPr lang="pt-BR" altLang="en-US" dirty="0"/>
              <a:t>c¸ch s</a:t>
            </a:r>
            <a:r>
              <a:rPr lang="pt-BR" altLang="en-US" baseline="-25000" dirty="0"/>
              <a:t>0</a:t>
            </a:r>
            <a:r>
              <a:rPr lang="pt-BR" altLang="en-US" dirty="0"/>
              <a:t> mét kho¶ng  s = 0,200 m . Ên nót RESET trªn mÆt ®ång hå ®</a:t>
            </a:r>
            <a:r>
              <a:rPr lang="pt-BR" altLang="en-US" dirty="0" smtClean="0"/>
              <a:t>Ó chØ </a:t>
            </a:r>
            <a:r>
              <a:rPr lang="pt-BR" altLang="en-US" dirty="0"/>
              <a:t>thÞ sè vÒ gi¸ trÞ  0000. </a:t>
            </a:r>
            <a:endParaRPr lang="en-US" altLang="en-US" dirty="0"/>
          </a:p>
          <a:p>
            <a:pPr algn="just" eaLnBrk="1" hangingPunct="1"/>
            <a:r>
              <a:rPr lang="pt-BR" altLang="en-US" dirty="0"/>
              <a:t>2</a:t>
            </a:r>
            <a:r>
              <a:rPr lang="pt-BR" altLang="en-US" dirty="0" smtClean="0"/>
              <a:t>) </a:t>
            </a:r>
            <a:r>
              <a:rPr lang="pt-BR" altLang="en-US" dirty="0" smtClean="0">
                <a:latin typeface=".VnTimeH" panose="020B7200000000000000" pitchFamily="34" charset="0"/>
              </a:rPr>
              <a:t>Ê</a:t>
            </a:r>
            <a:r>
              <a:rPr lang="pt-BR" altLang="en-US" dirty="0" smtClean="0"/>
              <a:t>n </a:t>
            </a:r>
            <a:r>
              <a:rPr lang="pt-BR" altLang="en-US" dirty="0"/>
              <a:t>nót trªn hép c«ng t¾c ®Ó th¶ vËt r¬i, råi  </a:t>
            </a:r>
            <a:r>
              <a:rPr lang="pt-BR" altLang="en-US" i="1" dirty="0"/>
              <a:t>nh¶ nhanh nót</a:t>
            </a:r>
            <a:r>
              <a:rPr lang="pt-BR" altLang="en-US" dirty="0"/>
              <a:t> </a:t>
            </a:r>
            <a:r>
              <a:rPr lang="pt-BR" altLang="en-US" i="1" dirty="0" smtClean="0"/>
              <a:t>trưíc </a:t>
            </a:r>
            <a:r>
              <a:rPr lang="pt-BR" altLang="en-US" i="1" dirty="0"/>
              <a:t>khi vËt r¬i ®Õn cæng quang ®iÖn </a:t>
            </a:r>
            <a:r>
              <a:rPr lang="pt-BR" altLang="en-US" i="1" dirty="0" smtClean="0"/>
              <a:t>E</a:t>
            </a:r>
            <a:r>
              <a:rPr lang="pt-BR" altLang="en-US" dirty="0" smtClean="0"/>
              <a:t>. </a:t>
            </a:r>
            <a:r>
              <a:rPr lang="pt-BR" altLang="en-US" dirty="0"/>
              <a:t>Ghi thêi gian r¬i  cña vËt vµo b¶ng 1. LÆp l¹i phÐp ®o trªn 5 lÇn  ghi vµo b¶ng 1.</a:t>
            </a:r>
            <a:endParaRPr lang="en-US" altLang="en-US" dirty="0"/>
          </a:p>
          <a:p>
            <a:pPr algn="just" eaLnBrk="1" hangingPunct="1"/>
            <a:r>
              <a:rPr lang="pt-BR" altLang="en-US" dirty="0"/>
              <a:t>3) Níi láng vÝt vµ dÞch cæng quang ®iÖn E vÒ phÝa </a:t>
            </a:r>
            <a:r>
              <a:rPr lang="pt-BR" altLang="en-US" dirty="0" smtClean="0"/>
              <a:t>dư­íi</a:t>
            </a:r>
            <a:r>
              <a:rPr lang="pt-BR" altLang="en-US" dirty="0"/>
              <a:t>, c¸ch vÞ trÝ s</a:t>
            </a:r>
            <a:r>
              <a:rPr lang="pt-BR" altLang="en-US" baseline="-25000" dirty="0"/>
              <a:t>0</a:t>
            </a:r>
            <a:r>
              <a:rPr lang="pt-BR" altLang="en-US" dirty="0"/>
              <a:t>  mét kho¶ng  s = 0,300 ; 0,400 ; 0,500 ; 0,600; 0,700 ; </a:t>
            </a:r>
            <a:r>
              <a:rPr lang="pt-BR" altLang="en-US" dirty="0" smtClean="0"/>
              <a:t>0,800m</a:t>
            </a:r>
            <a:r>
              <a:rPr lang="pt-BR" altLang="en-US" dirty="0"/>
              <a:t>. </a:t>
            </a:r>
            <a:r>
              <a:rPr lang="pt-BR" altLang="en-US" dirty="0">
                <a:latin typeface=".VnTimeH" panose="020B7200000000000000" pitchFamily="34" charset="0"/>
              </a:rPr>
              <a:t>ø</a:t>
            </a:r>
            <a:r>
              <a:rPr lang="pt-BR" altLang="en-US" dirty="0"/>
              <a:t>ng víi mçi kho¶ng c¸ch s ,  th¶ vËt r¬i vµ ghi thêi gian </a:t>
            </a:r>
            <a:r>
              <a:rPr lang="pt-BR" altLang="en-US" dirty="0" smtClean="0"/>
              <a:t>t­ư¬ng </a:t>
            </a:r>
            <a:r>
              <a:rPr lang="pt-BR" altLang="en-US" dirty="0"/>
              <a:t>øng vµo b¶ng 1, lÆp l¹i 5 lÇn .</a:t>
            </a:r>
            <a:endParaRPr lang="en-US" altLang="en-US" dirty="0"/>
          </a:p>
          <a:p>
            <a:pPr algn="just" eaLnBrk="1" hangingPunct="1"/>
            <a:r>
              <a:rPr lang="pt-BR" altLang="en-US" b="1" i="1" dirty="0"/>
              <a:t>KÕt thóc thÝ nghiÖm :  </a:t>
            </a:r>
            <a:r>
              <a:rPr lang="pt-BR" altLang="en-US" dirty="0"/>
              <a:t>NhÊn kho¸ K , t¾t  ®iÖn ®ång hå ®o thêi gian hiÖn sè.</a:t>
            </a:r>
            <a:endParaRPr lang="en-US" altLang="en-US" dirty="0"/>
          </a:p>
          <a:p>
            <a:pPr algn="just"/>
            <a:endParaRPr lang="en-US"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ChangeArrowheads="1"/>
          </p:cNvSpPr>
          <p:nvPr/>
        </p:nvSpPr>
        <p:spPr bwMode="auto">
          <a:xfrm>
            <a:off x="0" y="2405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VnTime" panose="020B7200000000000000" pitchFamily="34" charset="0"/>
              </a:defRPr>
            </a:lvl1pPr>
            <a:lvl2pPr marL="742950" indent="-285750">
              <a:defRPr sz="2400">
                <a:solidFill>
                  <a:schemeClr val="tx1"/>
                </a:solidFill>
                <a:latin typeface=".VnTime" panose="020B7200000000000000" pitchFamily="34" charset="0"/>
              </a:defRPr>
            </a:lvl2pPr>
            <a:lvl3pPr marL="1143000" indent="-228600">
              <a:defRPr sz="2400">
                <a:solidFill>
                  <a:schemeClr val="tx1"/>
                </a:solidFill>
                <a:latin typeface=".VnTime" panose="020B7200000000000000" pitchFamily="34" charset="0"/>
              </a:defRPr>
            </a:lvl3pPr>
            <a:lvl4pPr marL="1600200" indent="-228600">
              <a:defRPr sz="2400">
                <a:solidFill>
                  <a:schemeClr val="tx1"/>
                </a:solidFill>
                <a:latin typeface=".VnTime" panose="020B7200000000000000" pitchFamily="34" charset="0"/>
              </a:defRPr>
            </a:lvl4pPr>
            <a:lvl5pPr marL="2057400" indent="-22860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endParaRPr lang="en-US" altLang="en-US"/>
          </a:p>
        </p:txBody>
      </p:sp>
      <p:graphicFrame>
        <p:nvGraphicFramePr>
          <p:cNvPr id="9219" name="Object 4"/>
          <p:cNvGraphicFramePr>
            <a:graphicFrameLocks noChangeAspect="1"/>
          </p:cNvGraphicFramePr>
          <p:nvPr/>
        </p:nvGraphicFramePr>
        <p:xfrm>
          <a:off x="762000" y="762000"/>
          <a:ext cx="8039100" cy="3048000"/>
        </p:xfrm>
        <a:graphic>
          <a:graphicData uri="http://schemas.openxmlformats.org/presentationml/2006/ole">
            <mc:AlternateContent xmlns:mc="http://schemas.openxmlformats.org/markup-compatibility/2006">
              <mc:Choice xmlns:v="urn:schemas-microsoft-com:vml" Requires="v">
                <p:oleObj spid="_x0000_s9225" name="Worksheet" r:id="rId3" imgW="5705551" imgH="2219249" progId="Excel.Sheet.8">
                  <p:embed/>
                </p:oleObj>
              </mc:Choice>
              <mc:Fallback>
                <p:oleObj name="Worksheet" r:id="rId3" imgW="5705551" imgH="2219249" progId="Excel.Shee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762000"/>
                        <a:ext cx="80391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20" name="Rectangle 6"/>
          <p:cNvSpPr>
            <a:spLocks noChangeArrowheads="1"/>
          </p:cNvSpPr>
          <p:nvPr/>
        </p:nvSpPr>
        <p:spPr bwMode="auto">
          <a:xfrm>
            <a:off x="1473200" y="5299075"/>
            <a:ext cx="576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VnTime" panose="020B7200000000000000" pitchFamily="34" charset="0"/>
              </a:defRPr>
            </a:lvl1pPr>
            <a:lvl2pPr marL="742950" indent="-285750">
              <a:defRPr sz="2400">
                <a:solidFill>
                  <a:schemeClr val="tx1"/>
                </a:solidFill>
                <a:latin typeface=".VnTime" panose="020B7200000000000000" pitchFamily="34" charset="0"/>
              </a:defRPr>
            </a:lvl2pPr>
            <a:lvl3pPr marL="1143000" indent="-228600">
              <a:defRPr sz="2400">
                <a:solidFill>
                  <a:schemeClr val="tx1"/>
                </a:solidFill>
                <a:latin typeface=".VnTime" panose="020B7200000000000000" pitchFamily="34" charset="0"/>
              </a:defRPr>
            </a:lvl3pPr>
            <a:lvl4pPr marL="1600200" indent="-228600">
              <a:defRPr sz="2400">
                <a:solidFill>
                  <a:schemeClr val="tx1"/>
                </a:solidFill>
                <a:latin typeface=".VnTime" panose="020B7200000000000000" pitchFamily="34" charset="0"/>
              </a:defRPr>
            </a:lvl4pPr>
            <a:lvl5pPr marL="2057400" indent="-22860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algn="ctr" eaLnBrk="1" hangingPunct="1"/>
            <a:r>
              <a:rPr lang="en-US" altLang="en-US">
                <a:sym typeface="Symbol" panose="05050102010706020507" pitchFamily="18" charset="2"/>
              </a:rPr>
              <a:t>KÕt luËn : C</a:t>
            </a:r>
            <a:r>
              <a:rPr lang="en-US" altLang="en-US" b="1" i="1">
                <a:sym typeface="Symbol" panose="05050102010706020507" pitchFamily="18" charset="2"/>
              </a:rPr>
              <a:t>huyÓn ®éng r¬i tù do lµ mét chuyÓn ®éng nhanh </a:t>
            </a:r>
            <a:r>
              <a:rPr lang="en-US" altLang="en-US" b="1" i="1">
                <a:latin typeface="Times New Roman" panose="02020603050405020304" pitchFamily="18" charset="0"/>
                <a:sym typeface="Symbol" panose="05050102010706020507" pitchFamily="18" charset="2"/>
              </a:rPr>
              <a:t>dần đều</a:t>
            </a:r>
            <a:endParaRPr lang="en-US" altLang="en-US">
              <a:latin typeface="Times New Roman" panose="02020603050405020304" pitchFamily="18" charset="0"/>
              <a:sym typeface="Symbol" panose="05050102010706020507" pitchFamily="18" charset="2"/>
            </a:endParaRPr>
          </a:p>
        </p:txBody>
      </p:sp>
      <p:sp>
        <p:nvSpPr>
          <p:cNvPr id="9221" name="Rectangle 7"/>
          <p:cNvSpPr>
            <a:spLocks noChangeArrowheads="1"/>
          </p:cNvSpPr>
          <p:nvPr/>
        </p:nvSpPr>
        <p:spPr bwMode="auto">
          <a:xfrm>
            <a:off x="2425700" y="4038600"/>
            <a:ext cx="43561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VnTime" panose="020B7200000000000000" pitchFamily="34" charset="0"/>
              </a:defRPr>
            </a:lvl1pPr>
            <a:lvl2pPr marL="742950" indent="-285750">
              <a:defRPr sz="2400">
                <a:solidFill>
                  <a:schemeClr val="tx1"/>
                </a:solidFill>
                <a:latin typeface=".VnTime" panose="020B7200000000000000" pitchFamily="34" charset="0"/>
              </a:defRPr>
            </a:lvl2pPr>
            <a:lvl3pPr marL="1143000" indent="-228600">
              <a:defRPr sz="2400">
                <a:solidFill>
                  <a:schemeClr val="tx1"/>
                </a:solidFill>
                <a:latin typeface=".VnTime" panose="020B7200000000000000" pitchFamily="34" charset="0"/>
              </a:defRPr>
            </a:lvl3pPr>
            <a:lvl4pPr marL="1600200" indent="-228600">
              <a:defRPr sz="2400">
                <a:solidFill>
                  <a:schemeClr val="tx1"/>
                </a:solidFill>
                <a:latin typeface=".VnTime" panose="020B7200000000000000" pitchFamily="34" charset="0"/>
              </a:defRPr>
            </a:lvl4pPr>
            <a:lvl5pPr marL="2057400" indent="-22860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r>
              <a:rPr lang="en-US" altLang="en-US"/>
              <a:t>s</a:t>
            </a:r>
            <a:r>
              <a:rPr lang="en-US" altLang="en-US" baseline="-25000"/>
              <a:t>2</a:t>
            </a:r>
            <a:r>
              <a:rPr lang="en-US" altLang="en-US"/>
              <a:t>  =   4s</a:t>
            </a:r>
            <a:r>
              <a:rPr lang="en-US" altLang="en-US" baseline="-25000"/>
              <a:t>1</a:t>
            </a:r>
            <a:r>
              <a:rPr lang="en-US" altLang="en-US"/>
              <a:t> </a:t>
            </a:r>
            <a:r>
              <a:rPr lang="en-US" altLang="en-US">
                <a:sym typeface="Symbol" panose="05050102010706020507" pitchFamily="18" charset="2"/>
              </a:rPr>
              <a:t></a:t>
            </a:r>
            <a:r>
              <a:rPr lang="en-US" altLang="en-US"/>
              <a:t>   </a:t>
            </a:r>
            <a:r>
              <a:rPr lang="en-US" altLang="en-US">
                <a:sym typeface="Symbol" panose="05050102010706020507" pitchFamily="18" charset="2"/>
              </a:rPr>
              <a:t>t</a:t>
            </a:r>
            <a:r>
              <a:rPr lang="en-US" altLang="en-US" baseline="-25000">
                <a:sym typeface="Symbol" panose="05050102010706020507" pitchFamily="18" charset="2"/>
              </a:rPr>
              <a:t>2</a:t>
            </a:r>
            <a:r>
              <a:rPr lang="en-US" altLang="en-US">
                <a:sym typeface="Symbol" panose="05050102010706020507" pitchFamily="18" charset="2"/>
              </a:rPr>
              <a:t>  =   2t</a:t>
            </a:r>
            <a:r>
              <a:rPr lang="en-US" altLang="en-US" baseline="-25000">
                <a:sym typeface="Symbol" panose="05050102010706020507" pitchFamily="18" charset="2"/>
              </a:rPr>
              <a:t>1</a:t>
            </a:r>
            <a:r>
              <a:rPr lang="en-US" altLang="en-US">
                <a:sym typeface="Symbol" panose="05050102010706020507" pitchFamily="18" charset="2"/>
              </a:rPr>
              <a:t> .</a:t>
            </a:r>
          </a:p>
          <a:p>
            <a:pPr eaLnBrk="1" hangingPunct="1"/>
            <a:r>
              <a:rPr lang="en-US" altLang="en-US">
                <a:sym typeface="Symbol" panose="05050102010706020507" pitchFamily="18" charset="2"/>
              </a:rPr>
              <a:t> s</a:t>
            </a:r>
            <a:r>
              <a:rPr lang="en-US" altLang="en-US" baseline="-25000">
                <a:sym typeface="Symbol" panose="05050102010706020507" pitchFamily="18" charset="2"/>
              </a:rPr>
              <a:t>3</a:t>
            </a:r>
            <a:r>
              <a:rPr lang="en-US" altLang="en-US">
                <a:sym typeface="Symbol" panose="05050102010706020507" pitchFamily="18" charset="2"/>
              </a:rPr>
              <a:t>  =  9s</a:t>
            </a:r>
            <a:r>
              <a:rPr lang="en-US" altLang="en-US" baseline="-25000">
                <a:sym typeface="Symbol" panose="05050102010706020507" pitchFamily="18" charset="2"/>
              </a:rPr>
              <a:t>1</a:t>
            </a:r>
            <a:r>
              <a:rPr lang="en-US" altLang="en-US">
                <a:sym typeface="Symbol" panose="05050102010706020507" pitchFamily="18" charset="2"/>
              </a:rPr>
              <a:t> </a:t>
            </a:r>
            <a:r>
              <a:rPr lang="en-US" altLang="en-US"/>
              <a:t>  </a:t>
            </a:r>
            <a:r>
              <a:rPr lang="en-US" altLang="en-US">
                <a:sym typeface="Symbol" panose="05050102010706020507" pitchFamily="18" charset="2"/>
              </a:rPr>
              <a:t>t</a:t>
            </a:r>
            <a:r>
              <a:rPr lang="en-US" altLang="en-US" baseline="-25000">
                <a:sym typeface="Symbol" panose="05050102010706020507" pitchFamily="18" charset="2"/>
              </a:rPr>
              <a:t>3</a:t>
            </a:r>
            <a:r>
              <a:rPr lang="en-US" altLang="en-US">
                <a:sym typeface="Symbol" panose="05050102010706020507" pitchFamily="18" charset="2"/>
              </a:rPr>
              <a:t>  =  3t</a:t>
            </a:r>
            <a:r>
              <a:rPr lang="en-US" altLang="en-US" baseline="-25000">
                <a:sym typeface="Symbol" panose="05050102010706020507" pitchFamily="18" charset="2"/>
              </a:rPr>
              <a:t>1</a:t>
            </a:r>
            <a:r>
              <a:rPr lang="en-US" altLang="en-US">
                <a:sym typeface="Symbol" panose="05050102010706020507" pitchFamily="18" charset="2"/>
              </a:rPr>
              <a:t> .</a:t>
            </a:r>
          </a:p>
          <a:p>
            <a:pPr eaLnBrk="1" hangingPunct="1"/>
            <a:r>
              <a:rPr lang="en-US" altLang="en-US">
                <a:sym typeface="Symbol" panose="05050102010706020507" pitchFamily="18" charset="2"/>
              </a:rPr>
              <a:t> KÕt qu¶ cho thÊy :  s ~ t</a:t>
            </a:r>
            <a:r>
              <a:rPr lang="en-US" altLang="en-US" baseline="30000">
                <a:sym typeface="Symbol" panose="05050102010706020507" pitchFamily="18" charset="2"/>
              </a:rPr>
              <a:t>2</a:t>
            </a:r>
            <a:r>
              <a:rPr lang="en-US" altLang="en-US">
                <a:sym typeface="Symbol" panose="05050102010706020507" pitchFamily="18" charset="2"/>
              </a:rPr>
              <a:t> .</a:t>
            </a:r>
          </a:p>
        </p:txBody>
      </p:sp>
      <p:sp>
        <p:nvSpPr>
          <p:cNvPr id="9222" name="Rectangle 8"/>
          <p:cNvSpPr>
            <a:spLocks noChangeArrowheads="1"/>
          </p:cNvSpPr>
          <p:nvPr/>
        </p:nvSpPr>
        <p:spPr bwMode="auto">
          <a:xfrm>
            <a:off x="457200" y="4495800"/>
            <a:ext cx="1465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VnTime" panose="020B7200000000000000" pitchFamily="34" charset="0"/>
              </a:defRPr>
            </a:lvl1pPr>
            <a:lvl2pPr marL="742950" indent="-285750">
              <a:defRPr sz="2400">
                <a:solidFill>
                  <a:schemeClr val="tx1"/>
                </a:solidFill>
                <a:latin typeface=".VnTime" panose="020B7200000000000000" pitchFamily="34" charset="0"/>
              </a:defRPr>
            </a:lvl2pPr>
            <a:lvl3pPr marL="1143000" indent="-228600">
              <a:defRPr sz="2400">
                <a:solidFill>
                  <a:schemeClr val="tx1"/>
                </a:solidFill>
                <a:latin typeface=".VnTime" panose="020B7200000000000000" pitchFamily="34" charset="0"/>
              </a:defRPr>
            </a:lvl3pPr>
            <a:lvl4pPr marL="1600200" indent="-228600">
              <a:defRPr sz="2400">
                <a:solidFill>
                  <a:schemeClr val="tx1"/>
                </a:solidFill>
                <a:latin typeface=".VnTime" panose="020B7200000000000000" pitchFamily="34" charset="0"/>
              </a:defRPr>
            </a:lvl4pPr>
            <a:lvl5pPr marL="2057400" indent="-22860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r>
              <a:rPr lang="en-US" altLang="en-US" i="1" u="sng"/>
              <a:t>NhËn xÐt :</a:t>
            </a:r>
          </a:p>
        </p:txBody>
      </p:sp>
      <p:sp>
        <p:nvSpPr>
          <p:cNvPr id="9223" name="Rectangle 9"/>
          <p:cNvSpPr>
            <a:spLocks noChangeArrowheads="1"/>
          </p:cNvSpPr>
          <p:nvPr/>
        </p:nvSpPr>
        <p:spPr bwMode="auto">
          <a:xfrm>
            <a:off x="1371600" y="203200"/>
            <a:ext cx="3190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VnTime" panose="020B7200000000000000" pitchFamily="34" charset="0"/>
              </a:defRPr>
            </a:lvl1pPr>
            <a:lvl2pPr marL="742950" indent="-285750">
              <a:defRPr sz="2400">
                <a:solidFill>
                  <a:schemeClr val="tx1"/>
                </a:solidFill>
                <a:latin typeface=".VnTime" panose="020B7200000000000000" pitchFamily="34" charset="0"/>
              </a:defRPr>
            </a:lvl2pPr>
            <a:lvl3pPr marL="1143000" indent="-228600">
              <a:defRPr sz="2400">
                <a:solidFill>
                  <a:schemeClr val="tx1"/>
                </a:solidFill>
                <a:latin typeface=".VnTime" panose="020B7200000000000000" pitchFamily="34" charset="0"/>
              </a:defRPr>
            </a:lvl3pPr>
            <a:lvl4pPr marL="1600200" indent="-228600">
              <a:defRPr sz="2400">
                <a:solidFill>
                  <a:schemeClr val="tx1"/>
                </a:solidFill>
                <a:latin typeface=".VnTime" panose="020B7200000000000000" pitchFamily="34" charset="0"/>
              </a:defRPr>
            </a:lvl4pPr>
            <a:lvl5pPr marL="2057400" indent="-22860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r>
              <a:rPr lang="en-US" altLang="en-US" b="1">
                <a:solidFill>
                  <a:srgbClr val="FF0000"/>
                </a:solidFill>
                <a:latin typeface="Times New Roman" panose="02020603050405020304" pitchFamily="18" charset="0"/>
              </a:rPr>
              <a:t>VI. Kết quả </a:t>
            </a:r>
            <a:r>
              <a:rPr lang="en-US" altLang="en-US" b="1">
                <a:solidFill>
                  <a:srgbClr val="FF0000"/>
                </a:solidFill>
              </a:rPr>
              <a:t>thÝ nghiÖm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ChangeArrowheads="1"/>
          </p:cNvSpPr>
          <p:nvPr/>
        </p:nvSpPr>
        <p:spPr bwMode="auto">
          <a:xfrm>
            <a:off x="2098675" y="1603375"/>
            <a:ext cx="8096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VnTime" panose="020B7200000000000000" pitchFamily="34" charset="0"/>
              </a:defRPr>
            </a:lvl1pPr>
            <a:lvl2pPr marL="742950" indent="-285750">
              <a:defRPr sz="2400">
                <a:solidFill>
                  <a:schemeClr val="tx1"/>
                </a:solidFill>
                <a:latin typeface=".VnTime" panose="020B7200000000000000" pitchFamily="34" charset="0"/>
              </a:defRPr>
            </a:lvl2pPr>
            <a:lvl3pPr marL="1143000" indent="-228600">
              <a:defRPr sz="2400">
                <a:solidFill>
                  <a:schemeClr val="tx1"/>
                </a:solidFill>
                <a:latin typeface=".VnTime" panose="020B7200000000000000" pitchFamily="34" charset="0"/>
              </a:defRPr>
            </a:lvl3pPr>
            <a:lvl4pPr marL="1600200" indent="-228600">
              <a:defRPr sz="2400">
                <a:solidFill>
                  <a:schemeClr val="tx1"/>
                </a:solidFill>
                <a:latin typeface=".VnTime" panose="020B7200000000000000" pitchFamily="34" charset="0"/>
              </a:defRPr>
            </a:lvl4pPr>
            <a:lvl5pPr marL="2057400" indent="-22860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endParaRPr lang="en-US" altLang="en-US"/>
          </a:p>
        </p:txBody>
      </p:sp>
      <p:sp>
        <p:nvSpPr>
          <p:cNvPr id="10243" name="Rectangle 260"/>
          <p:cNvSpPr>
            <a:spLocks noChangeArrowheads="1"/>
          </p:cNvSpPr>
          <p:nvPr/>
        </p:nvSpPr>
        <p:spPr bwMode="auto">
          <a:xfrm>
            <a:off x="0" y="1603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VnTime" panose="020B7200000000000000" pitchFamily="34" charset="0"/>
              </a:defRPr>
            </a:lvl1pPr>
            <a:lvl2pPr marL="742950" indent="-285750">
              <a:defRPr sz="2400">
                <a:solidFill>
                  <a:schemeClr val="tx1"/>
                </a:solidFill>
                <a:latin typeface=".VnTime" panose="020B7200000000000000" pitchFamily="34" charset="0"/>
              </a:defRPr>
            </a:lvl2pPr>
            <a:lvl3pPr marL="1143000" indent="-228600">
              <a:defRPr sz="2400">
                <a:solidFill>
                  <a:schemeClr val="tx1"/>
                </a:solidFill>
                <a:latin typeface=".VnTime" panose="020B7200000000000000" pitchFamily="34" charset="0"/>
              </a:defRPr>
            </a:lvl3pPr>
            <a:lvl4pPr marL="1600200" indent="-228600">
              <a:defRPr sz="2400">
                <a:solidFill>
                  <a:schemeClr val="tx1"/>
                </a:solidFill>
                <a:latin typeface=".VnTime" panose="020B7200000000000000" pitchFamily="34" charset="0"/>
              </a:defRPr>
            </a:lvl4pPr>
            <a:lvl5pPr marL="2057400" indent="-22860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endParaRPr lang="en-US" altLang="en-US" sz="1800">
              <a:latin typeface="Arial" panose="020B0604020202020204" pitchFamily="34" charset="0"/>
            </a:endParaRPr>
          </a:p>
        </p:txBody>
      </p:sp>
      <p:sp>
        <p:nvSpPr>
          <p:cNvPr id="10244" name="Rectangle 261"/>
          <p:cNvSpPr>
            <a:spLocks noChangeArrowheads="1"/>
          </p:cNvSpPr>
          <p:nvPr/>
        </p:nvSpPr>
        <p:spPr bwMode="auto">
          <a:xfrm>
            <a:off x="0" y="1603375"/>
            <a:ext cx="8096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VnTime" panose="020B7200000000000000" pitchFamily="34" charset="0"/>
              </a:defRPr>
            </a:lvl1pPr>
            <a:lvl2pPr marL="742950" indent="-285750">
              <a:defRPr sz="2400">
                <a:solidFill>
                  <a:schemeClr val="tx1"/>
                </a:solidFill>
                <a:latin typeface=".VnTime" panose="020B7200000000000000" pitchFamily="34" charset="0"/>
              </a:defRPr>
            </a:lvl2pPr>
            <a:lvl3pPr marL="1143000" indent="-228600">
              <a:defRPr sz="2400">
                <a:solidFill>
                  <a:schemeClr val="tx1"/>
                </a:solidFill>
                <a:latin typeface=".VnTime" panose="020B7200000000000000" pitchFamily="34" charset="0"/>
              </a:defRPr>
            </a:lvl3pPr>
            <a:lvl4pPr marL="1600200" indent="-228600">
              <a:defRPr sz="2400">
                <a:solidFill>
                  <a:schemeClr val="tx1"/>
                </a:solidFill>
                <a:latin typeface=".VnTime" panose="020B7200000000000000" pitchFamily="34" charset="0"/>
              </a:defRPr>
            </a:lvl4pPr>
            <a:lvl5pPr marL="2057400" indent="-22860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endParaRPr lang="en-US" altLang="en-US"/>
          </a:p>
        </p:txBody>
      </p:sp>
      <p:sp>
        <p:nvSpPr>
          <p:cNvPr id="10245" name="Line 259"/>
          <p:cNvSpPr>
            <a:spLocks noChangeShapeType="1"/>
          </p:cNvSpPr>
          <p:nvPr/>
        </p:nvSpPr>
        <p:spPr bwMode="auto">
          <a:xfrm>
            <a:off x="3154363" y="1665288"/>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9751" name="Group 535"/>
          <p:cNvGraphicFramePr>
            <a:graphicFrameLocks noGrp="1"/>
          </p:cNvGraphicFramePr>
          <p:nvPr/>
        </p:nvGraphicFramePr>
        <p:xfrm>
          <a:off x="1295400" y="266700"/>
          <a:ext cx="6477000" cy="4160839"/>
        </p:xfrm>
        <a:graphic>
          <a:graphicData uri="http://schemas.openxmlformats.org/drawingml/2006/table">
            <a:tbl>
              <a:tblPr/>
              <a:tblGrid>
                <a:gridCol w="1371600">
                  <a:extLst>
                    <a:ext uri="{9D8B030D-6E8A-4147-A177-3AD203B41FA5}">
                      <a16:colId xmlns:a16="http://schemas.microsoft.com/office/drawing/2014/main" val="20000"/>
                    </a:ext>
                  </a:extLst>
                </a:gridCol>
                <a:gridCol w="1252538">
                  <a:extLst>
                    <a:ext uri="{9D8B030D-6E8A-4147-A177-3AD203B41FA5}">
                      <a16:colId xmlns:a16="http://schemas.microsoft.com/office/drawing/2014/main" val="20001"/>
                    </a:ext>
                  </a:extLst>
                </a:gridCol>
                <a:gridCol w="1393825">
                  <a:extLst>
                    <a:ext uri="{9D8B030D-6E8A-4147-A177-3AD203B41FA5}">
                      <a16:colId xmlns:a16="http://schemas.microsoft.com/office/drawing/2014/main" val="20002"/>
                    </a:ext>
                  </a:extLst>
                </a:gridCol>
                <a:gridCol w="1228725">
                  <a:extLst>
                    <a:ext uri="{9D8B030D-6E8A-4147-A177-3AD203B41FA5}">
                      <a16:colId xmlns:a16="http://schemas.microsoft.com/office/drawing/2014/main" val="20003"/>
                    </a:ext>
                  </a:extLst>
                </a:gridCol>
                <a:gridCol w="1230312">
                  <a:extLst>
                    <a:ext uri="{9D8B030D-6E8A-4147-A177-3AD203B41FA5}">
                      <a16:colId xmlns:a16="http://schemas.microsoft.com/office/drawing/2014/main" val="20004"/>
                    </a:ext>
                  </a:extLst>
                </a:gridCol>
              </a:tblGrid>
              <a:tr h="646113">
                <a:tc row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nTime" panose="020B7200000000000000" pitchFamily="34" charset="0"/>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nTime" panose="020B7200000000000000"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nTime" panose="020B7200000000000000" pitchFamily="34" charset="0"/>
                          <a:cs typeface="Times New Roman" panose="02020603050405020304" pitchFamily="18" charset="0"/>
                        </a:rPr>
                        <a:t>s(mm)</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nTime" panose="020B7200000000000000" pitchFamily="34" charset="0"/>
                          <a:cs typeface="Times New Roman" panose="02020603050405020304" pitchFamily="18" charset="0"/>
                        </a:rPr>
                        <a:t>Thêi gian r¬i t (s)</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09600">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nTime" panose="020B7200000000000000" pitchFamily="34" charset="0"/>
                          <a:cs typeface="Times New Roman" panose="02020603050405020304" pitchFamily="18" charset="0"/>
                        </a:rPr>
                        <a:t>1</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nTime" panose="020B7200000000000000" pitchFamily="34" charset="0"/>
                          <a:cs typeface="Times New Roman" panose="02020603050405020304" pitchFamily="18" charset="0"/>
                        </a:rPr>
                        <a:t>2</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nTime" panose="020B7200000000000000" pitchFamily="34" charset="0"/>
                          <a:cs typeface="Times New Roman" panose="02020603050405020304" pitchFamily="18" charset="0"/>
                        </a:rPr>
                        <a:t>3</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nTime" panose="020B7200000000000000" pitchFamily="34" charset="0"/>
                          <a:cs typeface="Times New Roman" panose="02020603050405020304" pitchFamily="18" charset="0"/>
                        </a:rPr>
                        <a:t>TB</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87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smtClean="0">
                          <a:ln>
                            <a:noFill/>
                          </a:ln>
                          <a:solidFill>
                            <a:schemeClr val="tx1"/>
                          </a:solidFill>
                          <a:effectLst/>
                          <a:latin typeface=".VnTime" panose="020B7200000000000000" pitchFamily="34" charset="0"/>
                          <a:cs typeface="Times New Roman" panose="02020603050405020304" pitchFamily="18" charset="0"/>
                        </a:rPr>
                        <a:t>50</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anose="020B0604020202020204" pitchFamily="34" charset="0"/>
                        </a:rPr>
                        <a:t>0.098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anose="020B0604020202020204" pitchFamily="34" charset="0"/>
                        </a:rPr>
                        <a:t>0.097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anose="020B0604020202020204" pitchFamily="34" charset="0"/>
                        </a:rPr>
                        <a:t>0.098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anose="020B0604020202020204" pitchFamily="34" charset="0"/>
                        </a:rPr>
                        <a:t>0.098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89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smtClean="0">
                          <a:ln>
                            <a:noFill/>
                          </a:ln>
                          <a:solidFill>
                            <a:schemeClr val="tx1"/>
                          </a:solidFill>
                          <a:effectLst/>
                          <a:latin typeface=".VnTime" panose="020B7200000000000000" pitchFamily="34" charset="0"/>
                          <a:cs typeface="Times New Roman" panose="02020603050405020304" pitchFamily="18" charset="0"/>
                        </a:rPr>
                        <a:t>200</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anose="020B0604020202020204" pitchFamily="34" charset="0"/>
                        </a:rPr>
                        <a:t>0.201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anose="020B0604020202020204" pitchFamily="34" charset="0"/>
                        </a:rPr>
                        <a:t>0.200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anose="020B0604020202020204" pitchFamily="34" charset="0"/>
                        </a:rPr>
                        <a:t>0.200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anose="020B0604020202020204" pitchFamily="34" charset="0"/>
                        </a:rPr>
                        <a:t>0.200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905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smtClean="0">
                          <a:ln>
                            <a:noFill/>
                          </a:ln>
                          <a:solidFill>
                            <a:schemeClr val="tx1"/>
                          </a:solidFill>
                          <a:effectLst/>
                          <a:latin typeface=".VnTime" panose="020B7200000000000000" pitchFamily="34" charset="0"/>
                          <a:cs typeface="Times New Roman" panose="02020603050405020304" pitchFamily="18" charset="0"/>
                        </a:rPr>
                        <a:t>450</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anose="020B0604020202020204" pitchFamily="34" charset="0"/>
                        </a:rPr>
                        <a:t>0.301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anose="020B0604020202020204" pitchFamily="34" charset="0"/>
                        </a:rPr>
                        <a:t>0.302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anose="020B0604020202020204" pitchFamily="34" charset="0"/>
                        </a:rPr>
                        <a:t>0.301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anose="020B0604020202020204" pitchFamily="34" charset="0"/>
                        </a:rPr>
                        <a:t>0.301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89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smtClean="0">
                          <a:ln>
                            <a:noFill/>
                          </a:ln>
                          <a:solidFill>
                            <a:schemeClr val="tx1"/>
                          </a:solidFill>
                          <a:effectLst/>
                          <a:latin typeface=".VnTime" panose="020B7200000000000000" pitchFamily="34" charset="0"/>
                          <a:cs typeface="Times New Roman" panose="02020603050405020304" pitchFamily="18" charset="0"/>
                        </a:rPr>
                        <a:t>500</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anose="020B0604020202020204" pitchFamily="34" charset="0"/>
                        </a:rPr>
                        <a:t>0.319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anose="020B0604020202020204" pitchFamily="34" charset="0"/>
                        </a:rPr>
                        <a:t>0.319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anose="020B0604020202020204" pitchFamily="34" charset="0"/>
                        </a:rPr>
                        <a:t>0.319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anose="020B0604020202020204" pitchFamily="34" charset="0"/>
                        </a:rPr>
                        <a:t>0.319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89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smtClean="0">
                          <a:ln>
                            <a:noFill/>
                          </a:ln>
                          <a:solidFill>
                            <a:schemeClr val="tx1"/>
                          </a:solidFill>
                          <a:effectLst/>
                          <a:latin typeface=".VnTime" panose="020B7200000000000000" pitchFamily="34" charset="0"/>
                          <a:cs typeface="Times New Roman" panose="02020603050405020304" pitchFamily="18" charset="0"/>
                        </a:rPr>
                        <a:t>600</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anose="020B0604020202020204" pitchFamily="34" charset="0"/>
                        </a:rPr>
                        <a:t>0.349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anose="020B0604020202020204" pitchFamily="34" charset="0"/>
                        </a:rPr>
                        <a:t>0.349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anose="020B0604020202020204" pitchFamily="34" charset="0"/>
                        </a:rPr>
                        <a:t>0.350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anose="020B0604020202020204" pitchFamily="34" charset="0"/>
                        </a:rPr>
                        <a:t>0.349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889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smtClean="0">
                          <a:ln>
                            <a:noFill/>
                          </a:ln>
                          <a:solidFill>
                            <a:schemeClr val="tx1"/>
                          </a:solidFill>
                          <a:effectLst/>
                          <a:latin typeface=".VnTime" panose="020B7200000000000000" pitchFamily="34" charset="0"/>
                          <a:cs typeface="Times New Roman" panose="02020603050405020304" pitchFamily="18" charset="0"/>
                        </a:rPr>
                        <a:t>800</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anose="020B0604020202020204" pitchFamily="34" charset="0"/>
                        </a:rPr>
                        <a:t>0.403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anose="020B0604020202020204" pitchFamily="34" charset="0"/>
                        </a:rPr>
                        <a:t>0.402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anose="020B0604020202020204" pitchFamily="34" charset="0"/>
                        </a:rPr>
                        <a:t>0.403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anose="020B0604020202020204" pitchFamily="34" charset="0"/>
                        </a:rPr>
                        <a:t>0.403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pSp>
        <p:nvGrpSpPr>
          <p:cNvPr id="10298" name="Group 530"/>
          <p:cNvGrpSpPr>
            <a:grpSpLocks/>
          </p:cNvGrpSpPr>
          <p:nvPr/>
        </p:nvGrpSpPr>
        <p:grpSpPr bwMode="auto">
          <a:xfrm>
            <a:off x="1300163" y="635000"/>
            <a:ext cx="1366837" cy="819150"/>
            <a:chOff x="819" y="536"/>
            <a:chExt cx="861" cy="516"/>
          </a:xfrm>
        </p:grpSpPr>
        <p:sp>
          <p:nvSpPr>
            <p:cNvPr id="10302" name="Line 521"/>
            <p:cNvSpPr>
              <a:spLocks noChangeShapeType="1"/>
            </p:cNvSpPr>
            <p:nvPr/>
          </p:nvSpPr>
          <p:spPr bwMode="auto">
            <a:xfrm>
              <a:off x="819" y="584"/>
              <a:ext cx="861" cy="4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03" name="Rectangle 528"/>
            <p:cNvSpPr>
              <a:spLocks noChangeArrowheads="1"/>
            </p:cNvSpPr>
            <p:nvPr/>
          </p:nvSpPr>
          <p:spPr bwMode="auto">
            <a:xfrm rot="1633048">
              <a:off x="992" y="536"/>
              <a:ext cx="6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VnTime" panose="020B7200000000000000" pitchFamily="34" charset="0"/>
                </a:defRPr>
              </a:lvl1pPr>
              <a:lvl2pPr marL="742950" indent="-285750">
                <a:defRPr sz="2400">
                  <a:solidFill>
                    <a:schemeClr val="tx1"/>
                  </a:solidFill>
                  <a:latin typeface=".VnTime" panose="020B7200000000000000" pitchFamily="34" charset="0"/>
                </a:defRPr>
              </a:lvl2pPr>
              <a:lvl3pPr marL="1143000" indent="-228600">
                <a:defRPr sz="2400">
                  <a:solidFill>
                    <a:schemeClr val="tx1"/>
                  </a:solidFill>
                  <a:latin typeface=".VnTime" panose="020B7200000000000000" pitchFamily="34" charset="0"/>
                </a:defRPr>
              </a:lvl3pPr>
              <a:lvl4pPr marL="1600200" indent="-228600">
                <a:defRPr sz="2400">
                  <a:solidFill>
                    <a:schemeClr val="tx1"/>
                  </a:solidFill>
                  <a:latin typeface=".VnTime" panose="020B7200000000000000" pitchFamily="34" charset="0"/>
                </a:defRPr>
              </a:lvl4pPr>
              <a:lvl5pPr marL="2057400" indent="-22860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r>
                <a:rPr lang="en-US" altLang="en-US"/>
                <a:t>LÇn ®o</a:t>
              </a:r>
            </a:p>
          </p:txBody>
        </p:sp>
      </p:grpSp>
      <p:sp>
        <p:nvSpPr>
          <p:cNvPr id="10299" name="Rectangle 529"/>
          <p:cNvSpPr>
            <a:spLocks noChangeArrowheads="1"/>
          </p:cNvSpPr>
          <p:nvPr/>
        </p:nvSpPr>
        <p:spPr bwMode="auto">
          <a:xfrm>
            <a:off x="1473200" y="5807075"/>
            <a:ext cx="576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VnTime" panose="020B7200000000000000" pitchFamily="34" charset="0"/>
              </a:defRPr>
            </a:lvl1pPr>
            <a:lvl2pPr marL="742950" indent="-285750">
              <a:defRPr sz="2400">
                <a:solidFill>
                  <a:schemeClr val="tx1"/>
                </a:solidFill>
                <a:latin typeface=".VnTime" panose="020B7200000000000000" pitchFamily="34" charset="0"/>
              </a:defRPr>
            </a:lvl2pPr>
            <a:lvl3pPr marL="1143000" indent="-228600">
              <a:defRPr sz="2400">
                <a:solidFill>
                  <a:schemeClr val="tx1"/>
                </a:solidFill>
                <a:latin typeface=".VnTime" panose="020B7200000000000000" pitchFamily="34" charset="0"/>
              </a:defRPr>
            </a:lvl3pPr>
            <a:lvl4pPr marL="1600200" indent="-228600">
              <a:defRPr sz="2400">
                <a:solidFill>
                  <a:schemeClr val="tx1"/>
                </a:solidFill>
                <a:latin typeface=".VnTime" panose="020B7200000000000000" pitchFamily="34" charset="0"/>
              </a:defRPr>
            </a:lvl4pPr>
            <a:lvl5pPr marL="2057400" indent="-22860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algn="ctr" eaLnBrk="1" hangingPunct="1"/>
            <a:r>
              <a:rPr lang="en-US" altLang="en-US">
                <a:sym typeface="Symbol" panose="05050102010706020507" pitchFamily="18" charset="2"/>
              </a:rPr>
              <a:t>KÕt luËn : C</a:t>
            </a:r>
            <a:r>
              <a:rPr lang="en-US" altLang="en-US" b="1" i="1">
                <a:sym typeface="Symbol" panose="05050102010706020507" pitchFamily="18" charset="2"/>
              </a:rPr>
              <a:t>huyÓn ®éng r¬i tù do lµ mét chuyÓn ®éng nhanh </a:t>
            </a:r>
            <a:r>
              <a:rPr lang="en-US" altLang="en-US" b="1" i="1">
                <a:latin typeface="Times New Roman" panose="02020603050405020304" pitchFamily="18" charset="0"/>
                <a:sym typeface="Symbol" panose="05050102010706020507" pitchFamily="18" charset="2"/>
              </a:rPr>
              <a:t>dần dều</a:t>
            </a:r>
            <a:endParaRPr lang="en-US" altLang="en-US">
              <a:latin typeface="Times New Roman" panose="02020603050405020304" pitchFamily="18" charset="0"/>
              <a:sym typeface="Symbol" panose="05050102010706020507" pitchFamily="18" charset="2"/>
            </a:endParaRPr>
          </a:p>
        </p:txBody>
      </p:sp>
      <p:sp>
        <p:nvSpPr>
          <p:cNvPr id="10300" name="Rectangle 533"/>
          <p:cNvSpPr>
            <a:spLocks noChangeArrowheads="1"/>
          </p:cNvSpPr>
          <p:nvPr/>
        </p:nvSpPr>
        <p:spPr bwMode="auto">
          <a:xfrm>
            <a:off x="2425700" y="4610100"/>
            <a:ext cx="43561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VnTime" panose="020B7200000000000000" pitchFamily="34" charset="0"/>
              </a:defRPr>
            </a:lvl1pPr>
            <a:lvl2pPr marL="742950" indent="-285750">
              <a:defRPr sz="2400">
                <a:solidFill>
                  <a:schemeClr val="tx1"/>
                </a:solidFill>
                <a:latin typeface=".VnTime" panose="020B7200000000000000" pitchFamily="34" charset="0"/>
              </a:defRPr>
            </a:lvl2pPr>
            <a:lvl3pPr marL="1143000" indent="-228600">
              <a:defRPr sz="2400">
                <a:solidFill>
                  <a:schemeClr val="tx1"/>
                </a:solidFill>
                <a:latin typeface=".VnTime" panose="020B7200000000000000" pitchFamily="34" charset="0"/>
              </a:defRPr>
            </a:lvl3pPr>
            <a:lvl4pPr marL="1600200" indent="-228600">
              <a:defRPr sz="2400">
                <a:solidFill>
                  <a:schemeClr val="tx1"/>
                </a:solidFill>
                <a:latin typeface=".VnTime" panose="020B7200000000000000" pitchFamily="34" charset="0"/>
              </a:defRPr>
            </a:lvl4pPr>
            <a:lvl5pPr marL="2057400" indent="-22860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r>
              <a:rPr lang="en-US" altLang="en-US"/>
              <a:t>s</a:t>
            </a:r>
            <a:r>
              <a:rPr lang="en-US" altLang="en-US" baseline="-25000"/>
              <a:t>2</a:t>
            </a:r>
            <a:r>
              <a:rPr lang="en-US" altLang="en-US"/>
              <a:t>  =   4s</a:t>
            </a:r>
            <a:r>
              <a:rPr lang="en-US" altLang="en-US" baseline="-25000"/>
              <a:t>1</a:t>
            </a:r>
            <a:r>
              <a:rPr lang="en-US" altLang="en-US"/>
              <a:t> </a:t>
            </a:r>
            <a:r>
              <a:rPr lang="en-US" altLang="en-US">
                <a:sym typeface="Symbol" panose="05050102010706020507" pitchFamily="18" charset="2"/>
              </a:rPr>
              <a:t></a:t>
            </a:r>
            <a:r>
              <a:rPr lang="en-US" altLang="en-US"/>
              <a:t>   </a:t>
            </a:r>
            <a:r>
              <a:rPr lang="en-US" altLang="en-US">
                <a:sym typeface="Symbol" panose="05050102010706020507" pitchFamily="18" charset="2"/>
              </a:rPr>
              <a:t>t</a:t>
            </a:r>
            <a:r>
              <a:rPr lang="en-US" altLang="en-US" baseline="-25000">
                <a:sym typeface="Symbol" panose="05050102010706020507" pitchFamily="18" charset="2"/>
              </a:rPr>
              <a:t>2</a:t>
            </a:r>
            <a:r>
              <a:rPr lang="en-US" altLang="en-US">
                <a:sym typeface="Symbol" panose="05050102010706020507" pitchFamily="18" charset="2"/>
              </a:rPr>
              <a:t>  =   2t</a:t>
            </a:r>
            <a:r>
              <a:rPr lang="en-US" altLang="en-US" baseline="-25000">
                <a:sym typeface="Symbol" panose="05050102010706020507" pitchFamily="18" charset="2"/>
              </a:rPr>
              <a:t>1</a:t>
            </a:r>
            <a:r>
              <a:rPr lang="en-US" altLang="en-US">
                <a:sym typeface="Symbol" panose="05050102010706020507" pitchFamily="18" charset="2"/>
              </a:rPr>
              <a:t> .</a:t>
            </a:r>
          </a:p>
          <a:p>
            <a:pPr eaLnBrk="1" hangingPunct="1"/>
            <a:r>
              <a:rPr lang="en-US" altLang="en-US">
                <a:sym typeface="Symbol" panose="05050102010706020507" pitchFamily="18" charset="2"/>
              </a:rPr>
              <a:t> s</a:t>
            </a:r>
            <a:r>
              <a:rPr lang="en-US" altLang="en-US" baseline="-25000">
                <a:sym typeface="Symbol" panose="05050102010706020507" pitchFamily="18" charset="2"/>
              </a:rPr>
              <a:t>3</a:t>
            </a:r>
            <a:r>
              <a:rPr lang="en-US" altLang="en-US">
                <a:sym typeface="Symbol" panose="05050102010706020507" pitchFamily="18" charset="2"/>
              </a:rPr>
              <a:t>  =  9s</a:t>
            </a:r>
            <a:r>
              <a:rPr lang="en-US" altLang="en-US" baseline="-25000">
                <a:sym typeface="Symbol" panose="05050102010706020507" pitchFamily="18" charset="2"/>
              </a:rPr>
              <a:t>1</a:t>
            </a:r>
            <a:r>
              <a:rPr lang="en-US" altLang="en-US">
                <a:sym typeface="Symbol" panose="05050102010706020507" pitchFamily="18" charset="2"/>
              </a:rPr>
              <a:t> </a:t>
            </a:r>
            <a:r>
              <a:rPr lang="en-US" altLang="en-US"/>
              <a:t>  </a:t>
            </a:r>
            <a:r>
              <a:rPr lang="en-US" altLang="en-US">
                <a:sym typeface="Symbol" panose="05050102010706020507" pitchFamily="18" charset="2"/>
              </a:rPr>
              <a:t>t</a:t>
            </a:r>
            <a:r>
              <a:rPr lang="en-US" altLang="en-US" baseline="-25000">
                <a:sym typeface="Symbol" panose="05050102010706020507" pitchFamily="18" charset="2"/>
              </a:rPr>
              <a:t>3</a:t>
            </a:r>
            <a:r>
              <a:rPr lang="en-US" altLang="en-US">
                <a:sym typeface="Symbol" panose="05050102010706020507" pitchFamily="18" charset="2"/>
              </a:rPr>
              <a:t>  =  3t</a:t>
            </a:r>
            <a:r>
              <a:rPr lang="en-US" altLang="en-US" baseline="-25000">
                <a:sym typeface="Symbol" panose="05050102010706020507" pitchFamily="18" charset="2"/>
              </a:rPr>
              <a:t>1</a:t>
            </a:r>
            <a:r>
              <a:rPr lang="en-US" altLang="en-US">
                <a:sym typeface="Symbol" panose="05050102010706020507" pitchFamily="18" charset="2"/>
              </a:rPr>
              <a:t> .</a:t>
            </a:r>
          </a:p>
          <a:p>
            <a:pPr eaLnBrk="1" hangingPunct="1"/>
            <a:r>
              <a:rPr lang="en-US" altLang="en-US">
                <a:sym typeface="Symbol" panose="05050102010706020507" pitchFamily="18" charset="2"/>
              </a:rPr>
              <a:t> KÕt qu¶ cho thÊy :  s ~ t</a:t>
            </a:r>
            <a:r>
              <a:rPr lang="en-US" altLang="en-US" baseline="30000">
                <a:sym typeface="Symbol" panose="05050102010706020507" pitchFamily="18" charset="2"/>
              </a:rPr>
              <a:t>2</a:t>
            </a:r>
            <a:r>
              <a:rPr lang="en-US" altLang="en-US">
                <a:sym typeface="Symbol" panose="05050102010706020507" pitchFamily="18" charset="2"/>
              </a:rPr>
              <a:t> .</a:t>
            </a:r>
          </a:p>
        </p:txBody>
      </p:sp>
      <p:sp>
        <p:nvSpPr>
          <p:cNvPr id="10301" name="Rectangle 534"/>
          <p:cNvSpPr>
            <a:spLocks noChangeArrowheads="1"/>
          </p:cNvSpPr>
          <p:nvPr/>
        </p:nvSpPr>
        <p:spPr bwMode="auto">
          <a:xfrm>
            <a:off x="457200" y="4876800"/>
            <a:ext cx="1465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VnTime" panose="020B7200000000000000" pitchFamily="34" charset="0"/>
              </a:defRPr>
            </a:lvl1pPr>
            <a:lvl2pPr marL="742950" indent="-285750">
              <a:defRPr sz="2400">
                <a:solidFill>
                  <a:schemeClr val="tx1"/>
                </a:solidFill>
                <a:latin typeface=".VnTime" panose="020B7200000000000000" pitchFamily="34" charset="0"/>
              </a:defRPr>
            </a:lvl2pPr>
            <a:lvl3pPr marL="1143000" indent="-228600">
              <a:defRPr sz="2400">
                <a:solidFill>
                  <a:schemeClr val="tx1"/>
                </a:solidFill>
                <a:latin typeface=".VnTime" panose="020B7200000000000000" pitchFamily="34" charset="0"/>
              </a:defRPr>
            </a:lvl3pPr>
            <a:lvl4pPr marL="1600200" indent="-228600">
              <a:defRPr sz="2400">
                <a:solidFill>
                  <a:schemeClr val="tx1"/>
                </a:solidFill>
                <a:latin typeface=".VnTime" panose="020B7200000000000000" pitchFamily="34" charset="0"/>
              </a:defRPr>
            </a:lvl4pPr>
            <a:lvl5pPr marL="2057400" indent="-22860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r>
              <a:rPr lang="en-US" altLang="en-US" i="1" u="sng"/>
              <a:t>NhËn xÐt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713</TotalTime>
  <Words>1174</Words>
  <Application>Microsoft Office PowerPoint</Application>
  <PresentationFormat>On-screen Show (4:3)</PresentationFormat>
  <Paragraphs>90</Paragraphs>
  <Slides>12</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3</vt:i4>
      </vt:variant>
      <vt:variant>
        <vt:lpstr>Slide Titles</vt:lpstr>
      </vt:variant>
      <vt:variant>
        <vt:i4>12</vt:i4>
      </vt:variant>
    </vt:vector>
  </HeadingPairs>
  <TitlesOfParts>
    <vt:vector size="22" baseType="lpstr">
      <vt:lpstr>.VnTime</vt:lpstr>
      <vt:lpstr>Arial</vt:lpstr>
      <vt:lpstr>Calibri</vt:lpstr>
      <vt:lpstr>Times New Roman</vt:lpstr>
      <vt:lpstr>Symbol</vt:lpstr>
      <vt:lpstr>.VnTimeH</vt:lpstr>
      <vt:lpstr>Default Design</vt:lpstr>
      <vt:lpstr>PI3.Image</vt:lpstr>
      <vt:lpstr>Microsoft Equation 3.0</vt:lpstr>
      <vt:lpstr>Microsoft Office Excel 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THPT Chu Van 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Tran Viet Thang</dc:creator>
  <cp:lastModifiedBy>Bs Thu</cp:lastModifiedBy>
  <cp:revision>37</cp:revision>
  <dcterms:created xsi:type="dcterms:W3CDTF">2008-01-13T14:03:47Z</dcterms:created>
  <dcterms:modified xsi:type="dcterms:W3CDTF">2021-10-13T09:21:06Z</dcterms:modified>
</cp:coreProperties>
</file>